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9"/>
  </p:notesMasterIdLst>
  <p:sldIdLst>
    <p:sldId id="279" r:id="rId2"/>
    <p:sldId id="273" r:id="rId3"/>
    <p:sldId id="283" r:id="rId4"/>
    <p:sldId id="257" r:id="rId5"/>
    <p:sldId id="280" r:id="rId6"/>
    <p:sldId id="278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780" autoAdjust="0"/>
  </p:normalViewPr>
  <p:slideViewPr>
    <p:cSldViewPr>
      <p:cViewPr varScale="1">
        <p:scale>
          <a:sx n="106" d="100"/>
          <a:sy n="106" d="100"/>
        </p:scale>
        <p:origin x="15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73153309631913E-2"/>
          <c:y val="9.1802113844680303E-2"/>
          <c:w val="0.89841269841269722"/>
          <c:h val="0.5371702637889685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3911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solidFill>
                <a:srgbClr val="FFFF00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C00FF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CC00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Lbls>
            <c:delete val="1"/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676565</c:v>
                </c:pt>
                <c:pt idx="1">
                  <c:v>178165</c:v>
                </c:pt>
                <c:pt idx="2" formatCode="#,##0.00">
                  <c:v>1515819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911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91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Lbls>
            <c:numFmt formatCode="0%" sourceLinked="0"/>
            <c:spPr>
              <a:noFill/>
              <a:ln w="24360">
                <a:noFill/>
              </a:ln>
            </c:spPr>
            <c:txPr>
              <a:bodyPr/>
              <a:lstStyle/>
              <a:p>
                <a:pPr>
                  <a:defRPr sz="12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7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"/>
          <c:y val="0.65092955845576006"/>
          <c:w val="0.93579986990388331"/>
          <c:h val="0.9436125240512665"/>
        </c:manualLayout>
      </c:layout>
      <c:overlay val="0"/>
      <c:spPr>
        <a:noFill/>
        <a:ln w="3478">
          <a:noFill/>
          <a:prstDash val="solid"/>
        </a:ln>
      </c:spPr>
      <c:txPr>
        <a:bodyPr/>
        <a:lstStyle/>
        <a:p>
          <a:pPr>
            <a:defRPr sz="18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196357583257587E-2"/>
          <c:y val="0.27730643756298373"/>
          <c:w val="0.55919661733615378"/>
          <c:h val="0.3652173913043490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7193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explosion val="12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explosion val="20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99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FF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5515168521984153E-3"/>
                  <c:y val="8.9968755601144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799543706017884E-2"/>
                  <c:y val="9.5288454424349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3508481815294701E-2"/>
                  <c:y val="0.110684065793294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212160371469547E-2"/>
                  <c:y val="-0.139746870036039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13435239914305E-2"/>
                  <c:y val="-0.1816176914055959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5530">
                <a:noFill/>
              </a:ln>
            </c:spPr>
            <c:txPr>
              <a:bodyPr/>
              <a:lstStyle/>
              <a:p>
                <a:pPr>
                  <a:defRPr sz="2412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вопросы - 7,8%</c:v>
                </c:pt>
                <c:pt idx="1">
                  <c:v>Национальная безопасность и правоохранительная деятельность - 0,8%</c:v>
                </c:pt>
                <c:pt idx="2">
                  <c:v>Национальная экономика - 2,5%</c:v>
                </c:pt>
                <c:pt idx="3">
                  <c:v>Жилищно-коммунальное хозяйство - 8,4%</c:v>
                </c:pt>
                <c:pt idx="4">
                  <c:v>Образование - 45,5%</c:v>
                </c:pt>
                <c:pt idx="5">
                  <c:v>Культура - 3,6%</c:v>
                </c:pt>
                <c:pt idx="6">
                  <c:v>Здравоохранение - 0,6%</c:v>
                </c:pt>
                <c:pt idx="7">
                  <c:v>Социальная политика - 29,5%</c:v>
                </c:pt>
                <c:pt idx="8">
                  <c:v>Спорт - 0,2%</c:v>
                </c:pt>
                <c:pt idx="9">
                  <c:v>Обслуживание мун. Долга - 1,1%</c:v>
                </c:pt>
                <c:pt idx="10">
                  <c:v>Средства массовой информации - 0,00%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187.5</c:v>
                </c:pt>
                <c:pt idx="1">
                  <c:v>19.100000000000001</c:v>
                </c:pt>
                <c:pt idx="2">
                  <c:v>59</c:v>
                </c:pt>
                <c:pt idx="3">
                  <c:v>200.1</c:v>
                </c:pt>
                <c:pt idx="4">
                  <c:v>1090.8</c:v>
                </c:pt>
                <c:pt idx="5">
                  <c:v>86.1</c:v>
                </c:pt>
                <c:pt idx="6">
                  <c:v>13.7</c:v>
                </c:pt>
                <c:pt idx="7">
                  <c:v>707.4</c:v>
                </c:pt>
                <c:pt idx="8">
                  <c:v>3.9</c:v>
                </c:pt>
                <c:pt idx="9">
                  <c:v>27.5</c:v>
                </c:pt>
                <c:pt idx="10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7193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7193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530">
                <a:noFill/>
              </a:ln>
            </c:spPr>
            <c:txPr>
              <a:bodyPr/>
              <a:lstStyle/>
              <a:p>
                <a:pPr>
                  <a:defRPr sz="260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Sheet1!$B$1:$L$1</c:f>
              <c:strCache>
                <c:ptCount val="11"/>
                <c:pt idx="0">
                  <c:v>Общегосударственные вопросы - 7,8%</c:v>
                </c:pt>
                <c:pt idx="1">
                  <c:v>Национальная безопасность и правоохранительная деятельность - 0,8%</c:v>
                </c:pt>
                <c:pt idx="2">
                  <c:v>Национальная экономика - 2,5%</c:v>
                </c:pt>
                <c:pt idx="3">
                  <c:v>Жилищно-коммунальное хозяйство - 8,4%</c:v>
                </c:pt>
                <c:pt idx="4">
                  <c:v>Образование - 45,5%</c:v>
                </c:pt>
                <c:pt idx="5">
                  <c:v>Культура - 3,6%</c:v>
                </c:pt>
                <c:pt idx="6">
                  <c:v>Здравоохранение - 0,6%</c:v>
                </c:pt>
                <c:pt idx="7">
                  <c:v>Социальная политика - 29,5%</c:v>
                </c:pt>
                <c:pt idx="8">
                  <c:v>Спорт - 0,2%</c:v>
                </c:pt>
                <c:pt idx="9">
                  <c:v>Обслуживание мун. Долга - 1,1%</c:v>
                </c:pt>
                <c:pt idx="10">
                  <c:v>Средства массовой информации - 0,00%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61837532239055804"/>
          <c:y val="0.14497426400380156"/>
          <c:w val="0.98877688011341314"/>
          <c:h val="0.83468386248673232"/>
        </c:manualLayout>
      </c:layout>
      <c:overlay val="0"/>
      <c:spPr>
        <a:noFill/>
        <a:ln w="4297">
          <a:noFill/>
          <a:prstDash val="solid"/>
        </a:ln>
      </c:spPr>
      <c:txPr>
        <a:bodyPr/>
        <a:lstStyle/>
        <a:p>
          <a:pPr>
            <a:defRPr sz="1307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5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E152C-622C-4AED-A57E-11AA8C4FFEEA}" type="doc">
      <dgm:prSet loTypeId="urn:microsoft.com/office/officeart/2005/8/layout/radial4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F66E6C0-EA9B-4027-AD91-52447191C9F1}">
      <dgm:prSet phldrT="[Текст]"/>
      <dgm:spPr/>
      <dgm:t>
        <a:bodyPr/>
        <a:lstStyle/>
        <a:p>
          <a:r>
            <a:rPr lang="ru-RU" dirty="0" smtClean="0"/>
            <a:t>В полном объеме поступают в бюджет</a:t>
          </a:r>
          <a:endParaRPr lang="ru-RU" dirty="0"/>
        </a:p>
      </dgm:t>
    </dgm:pt>
    <dgm:pt modelId="{F79069F6-968F-4DA7-8944-7CF8A38A1B73}" type="parTrans" cxnId="{96F5EA16-EA9C-47A5-84BF-F92970129BF9}">
      <dgm:prSet/>
      <dgm:spPr/>
      <dgm:t>
        <a:bodyPr/>
        <a:lstStyle/>
        <a:p>
          <a:endParaRPr lang="ru-RU"/>
        </a:p>
      </dgm:t>
    </dgm:pt>
    <dgm:pt modelId="{B8F68CBE-C09D-4421-85B5-324EA74FF0D7}" type="sibTrans" cxnId="{96F5EA16-EA9C-47A5-84BF-F92970129BF9}">
      <dgm:prSet/>
      <dgm:spPr/>
      <dgm:t>
        <a:bodyPr/>
        <a:lstStyle/>
        <a:p>
          <a:endParaRPr lang="ru-RU"/>
        </a:p>
      </dgm:t>
    </dgm:pt>
    <dgm:pt modelId="{7CFAA408-BCA8-4CFB-BB07-E989BA4A7C65}">
      <dgm:prSet phldrT="[Текст]"/>
      <dgm:spPr/>
      <dgm:t>
        <a:bodyPr/>
        <a:lstStyle/>
        <a:p>
          <a:r>
            <a:rPr lang="ru-RU" dirty="0" smtClean="0"/>
            <a:t>Земельный налог</a:t>
          </a:r>
          <a:endParaRPr lang="ru-RU" dirty="0"/>
        </a:p>
      </dgm:t>
    </dgm:pt>
    <dgm:pt modelId="{F358D00E-D0FE-4F7A-BA20-1B45FF426FBE}" type="parTrans" cxnId="{9D358AAD-966B-4242-97B2-AB02D4E4EFBD}">
      <dgm:prSet/>
      <dgm:spPr/>
      <dgm:t>
        <a:bodyPr/>
        <a:lstStyle/>
        <a:p>
          <a:endParaRPr lang="ru-RU"/>
        </a:p>
      </dgm:t>
    </dgm:pt>
    <dgm:pt modelId="{59ED8611-B0DF-4CE3-87AB-48CAF8037D55}" type="sibTrans" cxnId="{9D358AAD-966B-4242-97B2-AB02D4E4EFBD}">
      <dgm:prSet/>
      <dgm:spPr/>
      <dgm:t>
        <a:bodyPr/>
        <a:lstStyle/>
        <a:p>
          <a:endParaRPr lang="ru-RU"/>
        </a:p>
      </dgm:t>
    </dgm:pt>
    <dgm:pt modelId="{D9CC8478-54DF-465A-83B3-61B70700257E}">
      <dgm:prSet phldrT="[Текст]"/>
      <dgm:spPr/>
      <dgm:t>
        <a:bodyPr/>
        <a:lstStyle/>
        <a:p>
          <a:r>
            <a:rPr lang="ru-RU" dirty="0" smtClean="0"/>
            <a:t>Налог на имущество физических лиц</a:t>
          </a:r>
          <a:endParaRPr lang="ru-RU" dirty="0"/>
        </a:p>
      </dgm:t>
    </dgm:pt>
    <dgm:pt modelId="{E99A1EEC-0DAC-4DC2-8FC3-431D4CB022C8}" type="parTrans" cxnId="{E13F349E-9B76-4F3D-85A0-C08CF7A12114}">
      <dgm:prSet/>
      <dgm:spPr/>
      <dgm:t>
        <a:bodyPr/>
        <a:lstStyle/>
        <a:p>
          <a:endParaRPr lang="ru-RU"/>
        </a:p>
      </dgm:t>
    </dgm:pt>
    <dgm:pt modelId="{474689FC-23C8-444F-9CEF-382B05F7C55A}" type="sibTrans" cxnId="{E13F349E-9B76-4F3D-85A0-C08CF7A12114}">
      <dgm:prSet/>
      <dgm:spPr/>
      <dgm:t>
        <a:bodyPr/>
        <a:lstStyle/>
        <a:p>
          <a:endParaRPr lang="ru-RU"/>
        </a:p>
      </dgm:t>
    </dgm:pt>
    <dgm:pt modelId="{2EC72E38-671C-4E1C-BCFC-467A7B352855}">
      <dgm:prSet phldrT="[Текст]"/>
      <dgm:spPr/>
      <dgm:t>
        <a:bodyPr/>
        <a:lstStyle/>
        <a:p>
          <a:r>
            <a:rPr lang="ru-RU" dirty="0" smtClean="0"/>
            <a:t>Единый налог на вмененный доход</a:t>
          </a:r>
          <a:endParaRPr lang="ru-RU" dirty="0"/>
        </a:p>
      </dgm:t>
    </dgm:pt>
    <dgm:pt modelId="{02C52BA2-FB47-4C0D-A671-25F7C0339E34}" type="parTrans" cxnId="{106B152E-B7F7-4EDB-80A4-8667C1EC58FF}">
      <dgm:prSet/>
      <dgm:spPr/>
      <dgm:t>
        <a:bodyPr/>
        <a:lstStyle/>
        <a:p>
          <a:endParaRPr lang="ru-RU"/>
        </a:p>
      </dgm:t>
    </dgm:pt>
    <dgm:pt modelId="{4C6DA525-B4E8-48F6-96C2-5FD35C84C0F5}" type="sibTrans" cxnId="{106B152E-B7F7-4EDB-80A4-8667C1EC58FF}">
      <dgm:prSet/>
      <dgm:spPr/>
      <dgm:t>
        <a:bodyPr/>
        <a:lstStyle/>
        <a:p>
          <a:endParaRPr lang="ru-RU"/>
        </a:p>
      </dgm:t>
    </dgm:pt>
    <dgm:pt modelId="{DB8F104C-B400-43CE-8D35-6B5B69509463}" type="pres">
      <dgm:prSet presAssocID="{794E152C-622C-4AED-A57E-11AA8C4FFE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2A311-E603-4B02-ADDC-5E994F6447CA}" type="pres">
      <dgm:prSet presAssocID="{6F66E6C0-EA9B-4027-AD91-52447191C9F1}" presName="centerShape" presStyleLbl="node0" presStyleIdx="0" presStyleCnt="1"/>
      <dgm:spPr/>
      <dgm:t>
        <a:bodyPr/>
        <a:lstStyle/>
        <a:p>
          <a:endParaRPr lang="ru-RU"/>
        </a:p>
      </dgm:t>
    </dgm:pt>
    <dgm:pt modelId="{6A52DEE3-6B95-42A7-A408-B93701557EB7}" type="pres">
      <dgm:prSet presAssocID="{F358D00E-D0FE-4F7A-BA20-1B45FF426FB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158E11D-93BB-4359-B649-0D0A59557FD8}" type="pres">
      <dgm:prSet presAssocID="{7CFAA408-BCA8-4CFB-BB07-E989BA4A7C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DAF17-4B5C-4CA5-9AA1-000AB835084F}" type="pres">
      <dgm:prSet presAssocID="{E99A1EEC-0DAC-4DC2-8FC3-431D4CB022C8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52A8771-621F-4626-92E3-8FC2E83CD52E}" type="pres">
      <dgm:prSet presAssocID="{D9CC8478-54DF-465A-83B3-61B7070025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1F15D-D206-407B-961A-45E8403C5881}" type="pres">
      <dgm:prSet presAssocID="{02C52BA2-FB47-4C0D-A671-25F7C0339E3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179B180-63D3-43B2-B983-69F0D552AC70}" type="pres">
      <dgm:prSet presAssocID="{2EC72E38-671C-4E1C-BCFC-467A7B3528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F5EA16-EA9C-47A5-84BF-F92970129BF9}" srcId="{794E152C-622C-4AED-A57E-11AA8C4FFEEA}" destId="{6F66E6C0-EA9B-4027-AD91-52447191C9F1}" srcOrd="0" destOrd="0" parTransId="{F79069F6-968F-4DA7-8944-7CF8A38A1B73}" sibTransId="{B8F68CBE-C09D-4421-85B5-324EA74FF0D7}"/>
    <dgm:cxn modelId="{061AF843-612B-481B-A37B-551531471256}" type="presOf" srcId="{D9CC8478-54DF-465A-83B3-61B70700257E}" destId="{052A8771-621F-4626-92E3-8FC2E83CD52E}" srcOrd="0" destOrd="0" presId="urn:microsoft.com/office/officeart/2005/8/layout/radial4"/>
    <dgm:cxn modelId="{9D358AAD-966B-4242-97B2-AB02D4E4EFBD}" srcId="{6F66E6C0-EA9B-4027-AD91-52447191C9F1}" destId="{7CFAA408-BCA8-4CFB-BB07-E989BA4A7C65}" srcOrd="0" destOrd="0" parTransId="{F358D00E-D0FE-4F7A-BA20-1B45FF426FBE}" sibTransId="{59ED8611-B0DF-4CE3-87AB-48CAF8037D55}"/>
    <dgm:cxn modelId="{106B152E-B7F7-4EDB-80A4-8667C1EC58FF}" srcId="{6F66E6C0-EA9B-4027-AD91-52447191C9F1}" destId="{2EC72E38-671C-4E1C-BCFC-467A7B352855}" srcOrd="2" destOrd="0" parTransId="{02C52BA2-FB47-4C0D-A671-25F7C0339E34}" sibTransId="{4C6DA525-B4E8-48F6-96C2-5FD35C84C0F5}"/>
    <dgm:cxn modelId="{95E1B87E-60FF-4386-B61A-CFC038CEFD45}" type="presOf" srcId="{2EC72E38-671C-4E1C-BCFC-467A7B352855}" destId="{6179B180-63D3-43B2-B983-69F0D552AC70}" srcOrd="0" destOrd="0" presId="urn:microsoft.com/office/officeart/2005/8/layout/radial4"/>
    <dgm:cxn modelId="{2AAACA6F-32EB-4F1E-8CC8-CFD44117C232}" type="presOf" srcId="{F358D00E-D0FE-4F7A-BA20-1B45FF426FBE}" destId="{6A52DEE3-6B95-42A7-A408-B93701557EB7}" srcOrd="0" destOrd="0" presId="urn:microsoft.com/office/officeart/2005/8/layout/radial4"/>
    <dgm:cxn modelId="{E430E718-448E-4E4C-B2F7-7052225F9C95}" type="presOf" srcId="{794E152C-622C-4AED-A57E-11AA8C4FFEEA}" destId="{DB8F104C-B400-43CE-8D35-6B5B69509463}" srcOrd="0" destOrd="0" presId="urn:microsoft.com/office/officeart/2005/8/layout/radial4"/>
    <dgm:cxn modelId="{11929E27-F994-432D-8301-F1CE9ACD7DE3}" type="presOf" srcId="{6F66E6C0-EA9B-4027-AD91-52447191C9F1}" destId="{1142A311-E603-4B02-ADDC-5E994F6447CA}" srcOrd="0" destOrd="0" presId="urn:microsoft.com/office/officeart/2005/8/layout/radial4"/>
    <dgm:cxn modelId="{56AF7B89-2E56-44FE-BE67-37FF6673C44F}" type="presOf" srcId="{02C52BA2-FB47-4C0D-A671-25F7C0339E34}" destId="{F6E1F15D-D206-407B-961A-45E8403C5881}" srcOrd="0" destOrd="0" presId="urn:microsoft.com/office/officeart/2005/8/layout/radial4"/>
    <dgm:cxn modelId="{0F0B27C7-B4D6-49D1-BBBE-8E39A10DBCD5}" type="presOf" srcId="{E99A1EEC-0DAC-4DC2-8FC3-431D4CB022C8}" destId="{D79DAF17-4B5C-4CA5-9AA1-000AB835084F}" srcOrd="0" destOrd="0" presId="urn:microsoft.com/office/officeart/2005/8/layout/radial4"/>
    <dgm:cxn modelId="{E074C3B1-44D7-4909-940E-DC20CD171B22}" type="presOf" srcId="{7CFAA408-BCA8-4CFB-BB07-E989BA4A7C65}" destId="{A158E11D-93BB-4359-B649-0D0A59557FD8}" srcOrd="0" destOrd="0" presId="urn:microsoft.com/office/officeart/2005/8/layout/radial4"/>
    <dgm:cxn modelId="{E13F349E-9B76-4F3D-85A0-C08CF7A12114}" srcId="{6F66E6C0-EA9B-4027-AD91-52447191C9F1}" destId="{D9CC8478-54DF-465A-83B3-61B70700257E}" srcOrd="1" destOrd="0" parTransId="{E99A1EEC-0DAC-4DC2-8FC3-431D4CB022C8}" sibTransId="{474689FC-23C8-444F-9CEF-382B05F7C55A}"/>
    <dgm:cxn modelId="{46E7C93E-7F84-4087-8792-93E6F02FA694}" type="presParOf" srcId="{DB8F104C-B400-43CE-8D35-6B5B69509463}" destId="{1142A311-E603-4B02-ADDC-5E994F6447CA}" srcOrd="0" destOrd="0" presId="urn:microsoft.com/office/officeart/2005/8/layout/radial4"/>
    <dgm:cxn modelId="{9CBE3C05-4B27-4F3F-AEBC-DFE744E2FA36}" type="presParOf" srcId="{DB8F104C-B400-43CE-8D35-6B5B69509463}" destId="{6A52DEE3-6B95-42A7-A408-B93701557EB7}" srcOrd="1" destOrd="0" presId="urn:microsoft.com/office/officeart/2005/8/layout/radial4"/>
    <dgm:cxn modelId="{8D2EB3A3-9251-4C45-909D-0B192E9DB63E}" type="presParOf" srcId="{DB8F104C-B400-43CE-8D35-6B5B69509463}" destId="{A158E11D-93BB-4359-B649-0D0A59557FD8}" srcOrd="2" destOrd="0" presId="urn:microsoft.com/office/officeart/2005/8/layout/radial4"/>
    <dgm:cxn modelId="{4BD4B596-A547-408E-A1C2-C65C89E32628}" type="presParOf" srcId="{DB8F104C-B400-43CE-8D35-6B5B69509463}" destId="{D79DAF17-4B5C-4CA5-9AA1-000AB835084F}" srcOrd="3" destOrd="0" presId="urn:microsoft.com/office/officeart/2005/8/layout/radial4"/>
    <dgm:cxn modelId="{5BE5C75E-A8E6-4C71-A4D3-3CF0C74F58BD}" type="presParOf" srcId="{DB8F104C-B400-43CE-8D35-6B5B69509463}" destId="{052A8771-621F-4626-92E3-8FC2E83CD52E}" srcOrd="4" destOrd="0" presId="urn:microsoft.com/office/officeart/2005/8/layout/radial4"/>
    <dgm:cxn modelId="{C4358EA3-67D2-4750-AEB1-E37AAFCCFF8D}" type="presParOf" srcId="{DB8F104C-B400-43CE-8D35-6B5B69509463}" destId="{F6E1F15D-D206-407B-961A-45E8403C5881}" srcOrd="5" destOrd="0" presId="urn:microsoft.com/office/officeart/2005/8/layout/radial4"/>
    <dgm:cxn modelId="{2739CB57-1896-4FA6-8580-6AD92B9942C2}" type="presParOf" srcId="{DB8F104C-B400-43CE-8D35-6B5B69509463}" destId="{6179B180-63D3-43B2-B983-69F0D552AC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C57C9-8DE2-4C7F-9F7D-C194379E5CA9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65C92-F69D-409E-A20D-B28A9636210D}">
      <dgm:prSet phldrT="[Текст]" custT="1"/>
      <dgm:spPr>
        <a:solidFill>
          <a:srgbClr val="1B0AFC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extrusionH="57150">
          <a:bevelT/>
        </a:sp3d>
      </dgm:spPr>
      <dgm:t>
        <a:bodyPr/>
        <a:lstStyle/>
        <a:p>
          <a:r>
            <a:rPr lang="ru-RU" sz="4400" dirty="0" smtClean="0"/>
            <a:t>146,3 </a:t>
          </a:r>
          <a:r>
            <a:rPr lang="ru-RU" sz="4400" dirty="0" err="1" smtClean="0"/>
            <a:t>млн</a:t>
          </a:r>
          <a:r>
            <a:rPr lang="ru-RU" sz="4400" dirty="0" smtClean="0"/>
            <a:t> </a:t>
          </a:r>
          <a:r>
            <a:rPr lang="ru-RU" sz="4400" dirty="0" err="1" smtClean="0"/>
            <a:t>руб</a:t>
          </a:r>
          <a:endParaRPr lang="ru-RU" sz="4400" dirty="0"/>
        </a:p>
      </dgm:t>
    </dgm:pt>
    <dgm:pt modelId="{D78B9138-22A8-479B-AFA5-97A70643D11F}" type="parTrans" cxnId="{859044DB-5424-41C5-A1AC-9FAC25FDC9A1}">
      <dgm:prSet/>
      <dgm:spPr/>
      <dgm:t>
        <a:bodyPr/>
        <a:lstStyle/>
        <a:p>
          <a:endParaRPr lang="ru-RU"/>
        </a:p>
      </dgm:t>
    </dgm:pt>
    <dgm:pt modelId="{8F31C5C7-8B57-4A4C-8ABB-5D02328A9605}" type="sibTrans" cxnId="{859044DB-5424-41C5-A1AC-9FAC25FDC9A1}">
      <dgm:prSet/>
      <dgm:spPr/>
      <dgm:t>
        <a:bodyPr/>
        <a:lstStyle/>
        <a:p>
          <a:endParaRPr lang="ru-RU"/>
        </a:p>
      </dgm:t>
    </dgm:pt>
    <dgm:pt modelId="{C2C3B105-9360-4232-BD14-BE4456C24516}">
      <dgm:prSet phldrT="[Текст]" custT="1"/>
      <dgm:spPr>
        <a:solidFill>
          <a:srgbClr val="92D050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4400" dirty="0" smtClean="0"/>
            <a:t>225,0 млн. </a:t>
          </a:r>
          <a:r>
            <a:rPr lang="ru-RU" sz="4400" dirty="0" err="1" smtClean="0"/>
            <a:t>руб</a:t>
          </a:r>
          <a:endParaRPr lang="ru-RU" sz="4400" dirty="0"/>
        </a:p>
      </dgm:t>
    </dgm:pt>
    <dgm:pt modelId="{74BC20E1-9056-4792-94AD-3D3B4CE346F9}" type="parTrans" cxnId="{DB4C69EB-2656-4EAB-AFB6-CB22ED5FF191}">
      <dgm:prSet/>
      <dgm:spPr/>
      <dgm:t>
        <a:bodyPr/>
        <a:lstStyle/>
        <a:p>
          <a:endParaRPr lang="ru-RU"/>
        </a:p>
      </dgm:t>
    </dgm:pt>
    <dgm:pt modelId="{3C854160-ECFE-4A16-9270-4B4DE1BB95F6}" type="sibTrans" cxnId="{DB4C69EB-2656-4EAB-AFB6-CB22ED5FF191}">
      <dgm:prSet/>
      <dgm:spPr/>
      <dgm:t>
        <a:bodyPr/>
        <a:lstStyle/>
        <a:p>
          <a:endParaRPr lang="ru-RU"/>
        </a:p>
      </dgm:t>
    </dgm:pt>
    <dgm:pt modelId="{9C0B211C-1190-4414-AD0F-C11A1FF687F5}">
      <dgm:prSet phldrT="[Текст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1.01.2016</a:t>
          </a:r>
          <a:endParaRPr lang="ru-RU" dirty="0"/>
        </a:p>
      </dgm:t>
    </dgm:pt>
    <dgm:pt modelId="{FE83AD7D-52AB-4C86-AE03-10C6E5D95194}" type="parTrans" cxnId="{E7F7633B-C51D-48DB-8A2C-A291FFD7793D}">
      <dgm:prSet/>
      <dgm:spPr/>
      <dgm:t>
        <a:bodyPr/>
        <a:lstStyle/>
        <a:p>
          <a:endParaRPr lang="ru-RU"/>
        </a:p>
      </dgm:t>
    </dgm:pt>
    <dgm:pt modelId="{7D7A2185-6F6D-416A-B1CA-9196A5EE48A7}" type="sibTrans" cxnId="{E7F7633B-C51D-48DB-8A2C-A291FFD7793D}">
      <dgm:prSet/>
      <dgm:spPr/>
      <dgm:t>
        <a:bodyPr/>
        <a:lstStyle/>
        <a:p>
          <a:endParaRPr lang="ru-RU"/>
        </a:p>
      </dgm:t>
    </dgm:pt>
    <dgm:pt modelId="{421EFE49-3886-4903-982E-A23B168C5ED0}">
      <dgm:prSet phldrT="[Текст]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1.01.2017</a:t>
          </a:r>
          <a:endParaRPr lang="ru-RU" dirty="0"/>
        </a:p>
      </dgm:t>
    </dgm:pt>
    <dgm:pt modelId="{C7E2EECF-FC5C-4EEE-B41A-328344533726}" type="parTrans" cxnId="{7967284D-F78A-4B2F-B753-06A9911A1662}">
      <dgm:prSet/>
      <dgm:spPr/>
      <dgm:t>
        <a:bodyPr/>
        <a:lstStyle/>
        <a:p>
          <a:endParaRPr lang="ru-RU"/>
        </a:p>
      </dgm:t>
    </dgm:pt>
    <dgm:pt modelId="{E2E5697F-EE9A-48CD-9CF4-C7C9478B998D}" type="sibTrans" cxnId="{7967284D-F78A-4B2F-B753-06A9911A1662}">
      <dgm:prSet/>
      <dgm:spPr/>
      <dgm:t>
        <a:bodyPr/>
        <a:lstStyle/>
        <a:p>
          <a:endParaRPr lang="ru-RU"/>
        </a:p>
      </dgm:t>
    </dgm:pt>
    <dgm:pt modelId="{DD44C43B-9CA6-4ECB-B3E0-4E012A612766}" type="pres">
      <dgm:prSet presAssocID="{E92C57C9-8DE2-4C7F-9F7D-C194379E5C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B4464A-590E-43E8-8533-F80986F24846}" type="pres">
      <dgm:prSet presAssocID="{F8865C92-F69D-409E-A20D-B28A963621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6FA03-5CE3-491F-BEB7-DD280A14FE47}" type="pres">
      <dgm:prSet presAssocID="{8F31C5C7-8B57-4A4C-8ABB-5D02328A9605}" presName="sibTrans" presStyleCnt="0"/>
      <dgm:spPr/>
    </dgm:pt>
    <dgm:pt modelId="{73BDF528-AE84-4BDF-8D90-33310DE202CB}" type="pres">
      <dgm:prSet presAssocID="{C2C3B105-9360-4232-BD14-BE4456C24516}" presName="node" presStyleLbl="node1" presStyleIdx="1" presStyleCnt="4" custLinFactNeighborX="-5573" custLinFactNeighborY="5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3043F-26D0-4DBB-8DF6-927FA20C27AF}" type="pres">
      <dgm:prSet presAssocID="{3C854160-ECFE-4A16-9270-4B4DE1BB95F6}" presName="sibTrans" presStyleCnt="0"/>
      <dgm:spPr/>
    </dgm:pt>
    <dgm:pt modelId="{A2FCC65E-248D-4D1F-A3DF-CCE874535E51}" type="pres">
      <dgm:prSet presAssocID="{9C0B211C-1190-4414-AD0F-C11A1FF687F5}" presName="node" presStyleLbl="node1" presStyleIdx="2" presStyleCnt="4" custScaleX="67779" custScaleY="53335" custLinFactNeighborX="-24535" custLinFactNeighborY="-7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9C323-5BAB-4FB5-98FC-179476032EC3}" type="pres">
      <dgm:prSet presAssocID="{7D7A2185-6F6D-416A-B1CA-9196A5EE48A7}" presName="sibTrans" presStyleCnt="0"/>
      <dgm:spPr/>
    </dgm:pt>
    <dgm:pt modelId="{377605A1-2AA9-45A8-93B1-AE6D94906821}" type="pres">
      <dgm:prSet presAssocID="{421EFE49-3886-4903-982E-A23B168C5ED0}" presName="node" presStyleLbl="node1" presStyleIdx="3" presStyleCnt="4" custScaleX="50036" custScaleY="52694" custLinFactNeighborX="15609" custLinFactNeighborY="-7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67284D-F78A-4B2F-B753-06A9911A1662}" srcId="{E92C57C9-8DE2-4C7F-9F7D-C194379E5CA9}" destId="{421EFE49-3886-4903-982E-A23B168C5ED0}" srcOrd="3" destOrd="0" parTransId="{C7E2EECF-FC5C-4EEE-B41A-328344533726}" sibTransId="{E2E5697F-EE9A-48CD-9CF4-C7C9478B998D}"/>
    <dgm:cxn modelId="{5698131D-CC25-4CD7-A461-366845AFB21A}" type="presOf" srcId="{C2C3B105-9360-4232-BD14-BE4456C24516}" destId="{73BDF528-AE84-4BDF-8D90-33310DE202CB}" srcOrd="0" destOrd="0" presId="urn:microsoft.com/office/officeart/2005/8/layout/default#2"/>
    <dgm:cxn modelId="{E7F7633B-C51D-48DB-8A2C-A291FFD7793D}" srcId="{E92C57C9-8DE2-4C7F-9F7D-C194379E5CA9}" destId="{9C0B211C-1190-4414-AD0F-C11A1FF687F5}" srcOrd="2" destOrd="0" parTransId="{FE83AD7D-52AB-4C86-AE03-10C6E5D95194}" sibTransId="{7D7A2185-6F6D-416A-B1CA-9196A5EE48A7}"/>
    <dgm:cxn modelId="{C84449F2-3F15-43AE-8281-D2252EF77E76}" type="presOf" srcId="{9C0B211C-1190-4414-AD0F-C11A1FF687F5}" destId="{A2FCC65E-248D-4D1F-A3DF-CCE874535E51}" srcOrd="0" destOrd="0" presId="urn:microsoft.com/office/officeart/2005/8/layout/default#2"/>
    <dgm:cxn modelId="{BE59696B-E9B9-4BAC-98AA-C93277F4972C}" type="presOf" srcId="{E92C57C9-8DE2-4C7F-9F7D-C194379E5CA9}" destId="{DD44C43B-9CA6-4ECB-B3E0-4E012A612766}" srcOrd="0" destOrd="0" presId="urn:microsoft.com/office/officeart/2005/8/layout/default#2"/>
    <dgm:cxn modelId="{DB4C69EB-2656-4EAB-AFB6-CB22ED5FF191}" srcId="{E92C57C9-8DE2-4C7F-9F7D-C194379E5CA9}" destId="{C2C3B105-9360-4232-BD14-BE4456C24516}" srcOrd="1" destOrd="0" parTransId="{74BC20E1-9056-4792-94AD-3D3B4CE346F9}" sibTransId="{3C854160-ECFE-4A16-9270-4B4DE1BB95F6}"/>
    <dgm:cxn modelId="{98804787-5E9E-432F-9264-B3ED9BDFFD34}" type="presOf" srcId="{F8865C92-F69D-409E-A20D-B28A9636210D}" destId="{FBB4464A-590E-43E8-8533-F80986F24846}" srcOrd="0" destOrd="0" presId="urn:microsoft.com/office/officeart/2005/8/layout/default#2"/>
    <dgm:cxn modelId="{859044DB-5424-41C5-A1AC-9FAC25FDC9A1}" srcId="{E92C57C9-8DE2-4C7F-9F7D-C194379E5CA9}" destId="{F8865C92-F69D-409E-A20D-B28A9636210D}" srcOrd="0" destOrd="0" parTransId="{D78B9138-22A8-479B-AFA5-97A70643D11F}" sibTransId="{8F31C5C7-8B57-4A4C-8ABB-5D02328A9605}"/>
    <dgm:cxn modelId="{5ED9C829-AEDD-4A54-8E22-032595D21FED}" type="presOf" srcId="{421EFE49-3886-4903-982E-A23B168C5ED0}" destId="{377605A1-2AA9-45A8-93B1-AE6D94906821}" srcOrd="0" destOrd="0" presId="urn:microsoft.com/office/officeart/2005/8/layout/default#2"/>
    <dgm:cxn modelId="{05007E76-7850-4D12-9FC9-973391853BC1}" type="presParOf" srcId="{DD44C43B-9CA6-4ECB-B3E0-4E012A612766}" destId="{FBB4464A-590E-43E8-8533-F80986F24846}" srcOrd="0" destOrd="0" presId="urn:microsoft.com/office/officeart/2005/8/layout/default#2"/>
    <dgm:cxn modelId="{4E1F9CAE-BE1B-4F24-AA04-DD2D2FA4629C}" type="presParOf" srcId="{DD44C43B-9CA6-4ECB-B3E0-4E012A612766}" destId="{D706FA03-5CE3-491F-BEB7-DD280A14FE47}" srcOrd="1" destOrd="0" presId="urn:microsoft.com/office/officeart/2005/8/layout/default#2"/>
    <dgm:cxn modelId="{533F0C13-8629-432D-8482-ECD5CCAC0159}" type="presParOf" srcId="{DD44C43B-9CA6-4ECB-B3E0-4E012A612766}" destId="{73BDF528-AE84-4BDF-8D90-33310DE202CB}" srcOrd="2" destOrd="0" presId="urn:microsoft.com/office/officeart/2005/8/layout/default#2"/>
    <dgm:cxn modelId="{3A68AB64-447C-4757-8DAD-88671D28C8CC}" type="presParOf" srcId="{DD44C43B-9CA6-4ECB-B3E0-4E012A612766}" destId="{E143043F-26D0-4DBB-8DF6-927FA20C27AF}" srcOrd="3" destOrd="0" presId="urn:microsoft.com/office/officeart/2005/8/layout/default#2"/>
    <dgm:cxn modelId="{E59B5589-54C9-4BBF-9388-0359C737D6FF}" type="presParOf" srcId="{DD44C43B-9CA6-4ECB-B3E0-4E012A612766}" destId="{A2FCC65E-248D-4D1F-A3DF-CCE874535E51}" srcOrd="4" destOrd="0" presId="urn:microsoft.com/office/officeart/2005/8/layout/default#2"/>
    <dgm:cxn modelId="{67056EB3-A41B-4CE5-AFA0-F900AAC3308C}" type="presParOf" srcId="{DD44C43B-9CA6-4ECB-B3E0-4E012A612766}" destId="{E259C323-5BAB-4FB5-98FC-179476032EC3}" srcOrd="5" destOrd="0" presId="urn:microsoft.com/office/officeart/2005/8/layout/default#2"/>
    <dgm:cxn modelId="{2CE69E5F-C89A-419E-8D7D-BAC8D70D7AB0}" type="presParOf" srcId="{DD44C43B-9CA6-4ECB-B3E0-4E012A612766}" destId="{377605A1-2AA9-45A8-93B1-AE6D94906821}" srcOrd="6" destOrd="0" presId="urn:microsoft.com/office/officeart/2005/8/layout/default#2"/>
  </dgm:cxnLst>
  <dgm:bg>
    <a:gradFill>
      <a:gsLst>
        <a:gs pos="0">
          <a:srgbClr val="000082"/>
        </a:gs>
        <a:gs pos="13000">
          <a:srgbClr val="0047FF"/>
        </a:gs>
        <a:gs pos="28000">
          <a:srgbClr val="000082"/>
        </a:gs>
        <a:gs pos="42999">
          <a:srgbClr val="0047FF"/>
        </a:gs>
        <a:gs pos="58000">
          <a:srgbClr val="000082"/>
        </a:gs>
        <a:gs pos="72000">
          <a:srgbClr val="0047FF"/>
        </a:gs>
        <a:gs pos="87000">
          <a:srgbClr val="000082"/>
        </a:gs>
        <a:gs pos="100000">
          <a:srgbClr val="0047FF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622E3F-6559-4190-9DC6-45A3F2C0D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2FBD26-583E-45D3-AC69-45BC89A90F1E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683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6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14ED0C-768A-4E92-B755-00A99240F91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5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41C7D-CBB6-4228-88E5-7AE26897D7C2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463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EB7D81-E147-472F-AFAA-831C2122D31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0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BB1EE-AC13-4CEC-9EB2-B8678AB207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21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95D10-E317-45A5-BEF4-D386E6099D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4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EF5E-5E33-4631-93BA-9F25AC470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3100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1C290-6E0D-4A97-928C-407D11737B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9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07C60DB-E648-49FD-AF6D-98A968F41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29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DE32B-26B9-43A0-84D2-A4073BBD89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60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EFAD08A-E94D-4D9D-90E7-D840865BFB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03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68E5-DD22-456C-B3C1-FA9C8279D2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80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63FD4-AA10-45B8-9B6A-F1CDD74CE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21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58642-2339-4AF5-B71B-846CD2B800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954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6E4C9-458F-484E-9D89-B52ABFCB9F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8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877F-B828-45FA-B5EA-CC7E9BC54E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663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4E427071-62F1-4FBF-8BB3-5FE34214B6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52" r:id="rId2"/>
    <p:sldLayoutId id="214748416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63" r:id="rId9"/>
    <p:sldLayoutId id="2147484158" r:id="rId10"/>
    <p:sldLayoutId id="2147484159" r:id="rId11"/>
    <p:sldLayoutId id="2147484160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83058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331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ЗАМЕСТИТЕЛЯ ГЛАВЫ АДМИНИСТРАЦИИ ГОРОДА БАТАЙСКА ПО БЮДЖЕТУ И ФИНАНСАМ - НАЧАЛЬНИКА ФИНАНСОВОГО УПРАВЛЕНИЯ ГОРОДА БАТАЙСКА А.И.ГРИНЕВА</a:t>
            </a:r>
          </a:p>
          <a:p>
            <a:pPr algn="ctr" eaLnBrk="1" hangingPunct="1"/>
            <a:endParaRPr lang="ru-RU" altLang="ru-RU" sz="3600">
              <a:solidFill>
                <a:srgbClr val="3319D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600">
                <a:solidFill>
                  <a:srgbClr val="3319D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ГОРОДА БАТАЙСКА ЗА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354449"/>
            <a:ext cx="8534400" cy="9541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ПАРАМЕТРЫ БЮДЖЕТА ГОРОДА БАТАЙСКА ЗА 2016 ГОД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9143" y="1981200"/>
          <a:ext cx="8534400" cy="32080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6477000"/>
                <a:gridCol w="20574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2370,5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8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854,7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1515,8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2395,5</a:t>
                      </a:r>
                      <a:endParaRPr lang="ru-RU" sz="2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91400" y="1529836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</a:rPr>
              <a:t>Млн.руб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8197" name="Группа 61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8198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8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9"/>
          <p:cNvSpPr>
            <a:spLocks noChangeArrowheads="1"/>
          </p:cNvSpPr>
          <p:nvPr/>
        </p:nvSpPr>
        <p:spPr bwMode="ltGray">
          <a:xfrm>
            <a:off x="5867400" y="2133600"/>
            <a:ext cx="2176463" cy="2819400"/>
          </a:xfrm>
          <a:prstGeom prst="can">
            <a:avLst>
              <a:gd name="adj" fmla="val 14477"/>
            </a:avLst>
          </a:prstGeom>
          <a:solidFill>
            <a:srgbClr val="92D050"/>
          </a:solidFill>
          <a:ln w="9525">
            <a:solidFill>
              <a:srgbClr val="F8F8F8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6" name="TextBox 35"/>
          <p:cNvSpPr txBox="1"/>
          <p:nvPr/>
        </p:nvSpPr>
        <p:spPr>
          <a:xfrm>
            <a:off x="0" y="214290"/>
            <a:ext cx="9144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Бюджет города Батайска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доходы 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6096000" y="5105400"/>
            <a:ext cx="1671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2016 год</a:t>
            </a:r>
          </a:p>
        </p:txBody>
      </p:sp>
      <p:sp>
        <p:nvSpPr>
          <p:cNvPr id="9221" name="AutoShape 19"/>
          <p:cNvSpPr>
            <a:spLocks noChangeArrowheads="1"/>
          </p:cNvSpPr>
          <p:nvPr/>
        </p:nvSpPr>
        <p:spPr bwMode="ltGray">
          <a:xfrm>
            <a:off x="1219200" y="1219200"/>
            <a:ext cx="2176463" cy="2857500"/>
          </a:xfrm>
          <a:prstGeom prst="can">
            <a:avLst>
              <a:gd name="adj" fmla="val 23809"/>
            </a:avLst>
          </a:prstGeom>
          <a:solidFill>
            <a:srgbClr val="FF0000"/>
          </a:solidFill>
          <a:ln w="9525">
            <a:solidFill>
              <a:srgbClr val="F8F8F8">
                <a:alpha val="14902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" name="TextBox 29"/>
          <p:cNvSpPr txBox="1"/>
          <p:nvPr/>
        </p:nvSpPr>
        <p:spPr bwMode="auto">
          <a:xfrm>
            <a:off x="1341438" y="2857500"/>
            <a:ext cx="2109787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2761,0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млн. рублей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5811838" y="2643188"/>
            <a:ext cx="20542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2370,5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млн. рублей</a:t>
            </a:r>
          </a:p>
        </p:txBody>
      </p:sp>
      <p:grpSp>
        <p:nvGrpSpPr>
          <p:cNvPr id="9224" name="Группа 22"/>
          <p:cNvGrpSpPr>
            <a:grpSpLocks/>
          </p:cNvGrpSpPr>
          <p:nvPr/>
        </p:nvGrpSpPr>
        <p:grpSpPr bwMode="auto">
          <a:xfrm rot="3158250">
            <a:off x="3451225" y="1784350"/>
            <a:ext cx="2263775" cy="930275"/>
            <a:chOff x="2710646" y="2499417"/>
            <a:chExt cx="2208626" cy="929918"/>
          </a:xfrm>
        </p:grpSpPr>
        <p:sp>
          <p:nvSpPr>
            <p:cNvPr id="29" name="Стрелка вправо 28"/>
            <p:cNvSpPr/>
            <p:nvPr/>
          </p:nvSpPr>
          <p:spPr>
            <a:xfrm rot="20549135">
              <a:off x="2735363" y="2499417"/>
              <a:ext cx="2183909" cy="929918"/>
            </a:xfrm>
            <a:prstGeom prst="rightArrow">
              <a:avLst>
                <a:gd name="adj1" fmla="val 50000"/>
                <a:gd name="adj2" fmla="val 89341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TextBox 21"/>
            <p:cNvSpPr txBox="1">
              <a:spLocks noChangeArrowheads="1"/>
            </p:cNvSpPr>
            <p:nvPr/>
          </p:nvSpPr>
          <p:spPr bwMode="auto">
            <a:xfrm rot="20621961">
              <a:off x="2697088" y="2674146"/>
              <a:ext cx="1841554" cy="709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14,1%</a:t>
              </a:r>
            </a:p>
          </p:txBody>
        </p:sp>
      </p:grpSp>
      <p:sp>
        <p:nvSpPr>
          <p:cNvPr id="46" name="TextBox 45"/>
          <p:cNvSpPr txBox="1"/>
          <p:nvPr/>
        </p:nvSpPr>
        <p:spPr bwMode="auto">
          <a:xfrm>
            <a:off x="1423988" y="5191125"/>
            <a:ext cx="17716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 2015 год</a:t>
            </a:r>
          </a:p>
        </p:txBody>
      </p:sp>
      <p:grpSp>
        <p:nvGrpSpPr>
          <p:cNvPr id="9226" name="Группа 18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9227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21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36563" y="1808163"/>
          <a:ext cx="8220075" cy="440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Прямоугольник 4"/>
          <p:cNvSpPr>
            <a:spLocks noChangeArrowheads="1"/>
          </p:cNvSpPr>
          <p:nvPr/>
        </p:nvSpPr>
        <p:spPr bwMode="auto">
          <a:xfrm>
            <a:off x="762000" y="5334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>
                <a:latin typeface="Arial Black" panose="020B0A04020102020204" pitchFamily="34" charset="0"/>
              </a:rPr>
              <a:t>Структура доходов бюджета города Батайска за 2016 год</a:t>
            </a:r>
            <a:endParaRPr lang="ru-RU" altLang="ru-RU" sz="3600"/>
          </a:p>
        </p:txBody>
      </p:sp>
      <p:sp>
        <p:nvSpPr>
          <p:cNvPr id="8" name="Прямоугольник 7"/>
          <p:cNvSpPr/>
          <p:nvPr/>
        </p:nvSpPr>
        <p:spPr>
          <a:xfrm>
            <a:off x="2438400" y="2840038"/>
            <a:ext cx="121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defRPr>
            </a:pPr>
            <a:r>
              <a:rPr lang="ru-RU" sz="32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64</a:t>
            </a:r>
            <a:r>
              <a:rPr lang="en-US" sz="32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87201" y="342900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8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8</a:t>
            </a:r>
            <a:r>
              <a:rPr lang="en-US" sz="28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2590800"/>
            <a:ext cx="1024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 sz="1342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28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Arial Black" pitchFamily="34" charset="0"/>
                <a:ea typeface="Arial"/>
                <a:cs typeface="Arial"/>
              </a:rPr>
              <a:t>%</a:t>
            </a:r>
          </a:p>
        </p:txBody>
      </p:sp>
      <p:grpSp>
        <p:nvGrpSpPr>
          <p:cNvPr id="1032" name="Группа 61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1033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13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457200" y="285729"/>
          <a:ext cx="84010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244" name="Группа 22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10245" name="Группа 20"/>
            <p:cNvGrpSpPr>
              <a:grpSpLocks/>
            </p:cNvGrpSpPr>
            <p:nvPr/>
          </p:nvGrpSpPr>
          <p:grpSpPr bwMode="auto">
            <a:xfrm>
              <a:off x="-333412" y="6214928"/>
              <a:ext cx="10239412" cy="461818"/>
              <a:chOff x="-333412" y="6214661"/>
              <a:chExt cx="10239412" cy="4615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 bwMode="auto">
              <a:xfrm>
                <a:off x="220" y="6214661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7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0" y="142854"/>
            <a:ext cx="9144000" cy="584765"/>
          </a:xfrm>
          <a:prstGeom prst="rect">
            <a:avLst/>
          </a:prstGeom>
          <a:noFill/>
        </p:spPr>
        <p:txBody>
          <a:bodyPr lIns="91429" tIns="45715" rIns="91429" bIns="45715">
            <a:spAutoFit/>
          </a:bodyPr>
          <a:lstStyle/>
          <a:p>
            <a:pPr algn="ctr" eaLnBrk="1" hangingPunct="1">
              <a:defRPr/>
            </a:pPr>
            <a:r>
              <a:rPr lang="ru-RU" sz="3200" b="1" i="1" dirty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Налоговая недоимка</a:t>
            </a:r>
          </a:p>
        </p:txBody>
      </p:sp>
      <p:grpSp>
        <p:nvGrpSpPr>
          <p:cNvPr id="11267" name="Группа 21"/>
          <p:cNvGrpSpPr>
            <a:grpSpLocks/>
          </p:cNvGrpSpPr>
          <p:nvPr/>
        </p:nvGrpSpPr>
        <p:grpSpPr bwMode="auto">
          <a:xfrm>
            <a:off x="-307975" y="5643563"/>
            <a:ext cx="9451975" cy="1112837"/>
            <a:chOff x="-333412" y="5643554"/>
            <a:chExt cx="10239412" cy="1112593"/>
          </a:xfrm>
        </p:grpSpPr>
        <p:grpSp>
          <p:nvGrpSpPr>
            <p:cNvPr id="11269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24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aphicFrame>
        <p:nvGraphicFramePr>
          <p:cNvPr id="14" name="Схема 13"/>
          <p:cNvGraphicFramePr/>
          <p:nvPr/>
        </p:nvGraphicFramePr>
        <p:xfrm>
          <a:off x="681376" y="857233"/>
          <a:ext cx="7517476" cy="4429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52400"/>
            <a:ext cx="6629400" cy="9032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800" smtClean="0">
                <a:latin typeface="Arial Black" panose="020B0A04020102020204" pitchFamily="34" charset="0"/>
              </a:rPr>
              <a:t>Структура расходов бюджета города Батайска за 2016 год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-23813" y="457200"/>
          <a:ext cx="8774113" cy="562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52" name="Группа 61"/>
          <p:cNvGrpSpPr>
            <a:grpSpLocks/>
          </p:cNvGrpSpPr>
          <p:nvPr/>
        </p:nvGrpSpPr>
        <p:grpSpPr bwMode="auto">
          <a:xfrm>
            <a:off x="-307975" y="5745163"/>
            <a:ext cx="9451975" cy="1112837"/>
            <a:chOff x="-333412" y="5643554"/>
            <a:chExt cx="10239412" cy="1112593"/>
          </a:xfrm>
        </p:grpSpPr>
        <p:grpSp>
          <p:nvGrpSpPr>
            <p:cNvPr id="2053" name="Группа 20"/>
            <p:cNvGrpSpPr>
              <a:grpSpLocks/>
            </p:cNvGrpSpPr>
            <p:nvPr/>
          </p:nvGrpSpPr>
          <p:grpSpPr bwMode="auto">
            <a:xfrm>
              <a:off x="-333412" y="6214927"/>
              <a:ext cx="10239412" cy="461819"/>
              <a:chOff x="-333412" y="6214660"/>
              <a:chExt cx="10239412" cy="461567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 bwMode="auto">
              <a:xfrm>
                <a:off x="220" y="6214660"/>
                <a:ext cx="990578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-333412" y="6214814"/>
                <a:ext cx="9906000" cy="46141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marL="1257300" algn="ctr" eaLnBrk="1" hangingPunct="1">
                  <a:defRPr/>
                </a:pPr>
                <a:r>
                  <a:rPr lang="ru-RU" sz="2400" b="1" dirty="0">
                    <a:ln w="11430"/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" pitchFamily="18" charset="0"/>
                    <a:cs typeface="Times New Roman" pitchFamily="18" charset="0"/>
                  </a:rPr>
                  <a:t>Администрация города Батайска</a:t>
                </a:r>
              </a:p>
            </p:txBody>
          </p:sp>
        </p:grpSp>
        <p:pic>
          <p:nvPicPr>
            <p:cNvPr id="6" name="Picture 13" descr="F:\Документы\АРО\Выборы мэра г.Батайска 2013\Отчет мэра 2012\log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7546" y="5643554"/>
              <a:ext cx="785928" cy="11125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142</Words>
  <Application>Microsoft Office PowerPoint</Application>
  <PresentationFormat>Экран (4:3)</PresentationFormat>
  <Paragraphs>47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Century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Владимир</dc:creator>
  <cp:lastModifiedBy>Владимир</cp:lastModifiedBy>
  <cp:revision>151</cp:revision>
  <cp:lastPrinted>1601-01-01T00:00:00Z</cp:lastPrinted>
  <dcterms:created xsi:type="dcterms:W3CDTF">1601-01-01T00:00:00Z</dcterms:created>
  <dcterms:modified xsi:type="dcterms:W3CDTF">2017-03-13T14:40:22Z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