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12.xml" ContentType="application/vnd.openxmlformats-officedocument.presentationml.notesSlid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diagrams/layout13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rawings/drawing3.xml" ContentType="application/vnd.openxmlformats-officedocument.drawingml.chartshapes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charts/chart1.xml" ContentType="application/vnd.openxmlformats-officedocument.drawingml.char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charts/chart2.xml" ContentType="application/vnd.openxmlformats-officedocument.drawingml.chart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5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30"/>
  </p:notesMasterIdLst>
  <p:handoutMasterIdLst>
    <p:handoutMasterId r:id="rId31"/>
  </p:handoutMasterIdLst>
  <p:sldIdLst>
    <p:sldId id="1700" r:id="rId6"/>
    <p:sldId id="1637" r:id="rId7"/>
    <p:sldId id="1622" r:id="rId8"/>
    <p:sldId id="1623" r:id="rId9"/>
    <p:sldId id="1170" r:id="rId10"/>
    <p:sldId id="904" r:id="rId11"/>
    <p:sldId id="1649" r:id="rId12"/>
    <p:sldId id="1636" r:id="rId13"/>
    <p:sldId id="1659" r:id="rId14"/>
    <p:sldId id="1660" r:id="rId15"/>
    <p:sldId id="1688" r:id="rId16"/>
    <p:sldId id="1668" r:id="rId17"/>
    <p:sldId id="1665" r:id="rId18"/>
    <p:sldId id="1666" r:id="rId19"/>
    <p:sldId id="1673" r:id="rId20"/>
    <p:sldId id="1588" r:id="rId21"/>
    <p:sldId id="1680" r:id="rId22"/>
    <p:sldId id="1590" r:id="rId23"/>
    <p:sldId id="1589" r:id="rId24"/>
    <p:sldId id="1681" r:id="rId25"/>
    <p:sldId id="1591" r:id="rId26"/>
    <p:sldId id="1592" r:id="rId27"/>
    <p:sldId id="1593" r:id="rId28"/>
    <p:sldId id="1684" r:id="rId29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98B2"/>
    <a:srgbClr val="00729A"/>
    <a:srgbClr val="FFFF3B"/>
    <a:srgbClr val="FFFF65"/>
    <a:srgbClr val="2D00EA"/>
    <a:srgbClr val="6FF990"/>
    <a:srgbClr val="8BC2DD"/>
    <a:srgbClr val="7EEA9F"/>
    <a:srgbClr val="CCFF33"/>
    <a:srgbClr val="99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2" autoAdjust="0"/>
    <p:restoredTop sz="95632" autoAdjust="0"/>
  </p:normalViewPr>
  <p:slideViewPr>
    <p:cSldViewPr>
      <p:cViewPr varScale="1">
        <p:scale>
          <a:sx n="107" d="100"/>
          <a:sy n="107" d="100"/>
        </p:scale>
        <p:origin x="-13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5"/>
      <c:rotY val="42"/>
      <c:depthPercent val="110"/>
      <c:rAngAx val="1"/>
    </c:view3D>
    <c:plotArea>
      <c:layout>
        <c:manualLayout>
          <c:layoutTarget val="inner"/>
          <c:xMode val="edge"/>
          <c:yMode val="edge"/>
          <c:x val="5.1592553320299314E-2"/>
          <c:y val="0.13808629058450045"/>
          <c:w val="0.52109994281441074"/>
          <c:h val="0.70944998020177874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614">
              <a:noFill/>
              <a:prstDash val="solid"/>
            </a:ln>
            <a:effectLst>
              <a:outerShdw blurRad="101600" dist="1041400" dir="5400000" sx="200000" sy="200000" algn="ctr" rotWithShape="0">
                <a:srgbClr val="F79646">
                  <a:lumMod val="20000"/>
                  <a:lumOff val="80000"/>
                  <a:alpha val="30000"/>
                </a:srgbClr>
              </a:outerShdw>
            </a:effectLst>
          </c:spPr>
          <c:explosion val="35"/>
          <c:dPt>
            <c:idx val="0"/>
            <c:spPr>
              <a:solidFill>
                <a:srgbClr val="99CC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"/>
            <c:spPr>
              <a:solidFill>
                <a:srgbClr val="0070C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2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3"/>
            <c:spPr>
              <a:solidFill>
                <a:srgbClr val="00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4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5"/>
            <c:spPr>
              <a:solidFill>
                <a:srgbClr val="FF99CC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6"/>
            <c:spPr>
              <a:solidFill>
                <a:srgbClr val="FF99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7"/>
            <c:spPr>
              <a:solidFill>
                <a:srgbClr val="993366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8"/>
            <c:spPr>
              <a:solidFill>
                <a:srgbClr val="00FF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9"/>
            <c:spPr>
              <a:solidFill>
                <a:srgbClr val="FF3399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0"/>
            <c:spPr>
              <a:solidFill>
                <a:srgbClr val="FFFF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1"/>
            <c:spPr>
              <a:solidFill>
                <a:srgbClr val="CCCCFF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Pt>
            <c:idx val="12"/>
            <c:spPr>
              <a:solidFill>
                <a:srgbClr val="FF3300"/>
              </a:solidFill>
              <a:ln w="12614">
                <a:noFill/>
                <a:prstDash val="solid"/>
              </a:ln>
              <a:effectLst>
                <a:outerShdw blurRad="101600" dist="1041400" dir="5400000" sx="200000" sy="200000" algn="ctr" rotWithShape="0">
                  <a:srgbClr val="F79646">
                    <a:lumMod val="20000"/>
                    <a:lumOff val="80000"/>
                    <a:alpha val="3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0513609630239"/>
                  <c:y val="-0.102659709359145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19,5%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050763207671707E-2"/>
                  <c:y val="-0.16664188799397386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187766682795937E-2"/>
                  <c:y val="8.5028540581905728E-3"/>
                </c:manualLayout>
              </c:layout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800" b="1" i="0" u="none" strike="noStrike" baseline="0">
                        <a:solidFill>
                          <a:schemeClr val="tx1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dirty="0" smtClean="0"/>
                      <a:t>0,6%</a:t>
                    </a:r>
                    <a:endParaRPr lang="en-US" dirty="0"/>
                  </a:p>
                </c:rich>
              </c:tx>
              <c:numFmt formatCode="0.00%" sourceLinked="0"/>
              <c:spPr>
                <a:noFill/>
                <a:ln w="25229">
                  <a:noFill/>
                </a:ln>
              </c:spPr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1259347644393605E-2"/>
                  <c:y val="-2.02058644259347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5,3%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0549344202163055E-2"/>
                  <c:y val="-3.55127813460713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19,4%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2596005806538877E-2"/>
                  <c:y val="-6.96899242625348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5649056437777763E-2"/>
                  <c:y val="-0.112873033339611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2,9%</a:t>
                    </a:r>
                    <a:endParaRPr lang="en-US" dirty="0"/>
                  </a:p>
                </c:rich>
              </c:tx>
              <c:dLblPos val="bestFit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dLblPos val="bestFit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Sheet1!$B$1:$N$2</c:f>
              <c:multiLvlStrCache>
                <c:ptCount val="12"/>
                <c:lvl>
                  <c:pt idx="0">
                    <c:v>694,7</c:v>
                  </c:pt>
                  <c:pt idx="1">
                    <c:v>1 738,4</c:v>
                  </c:pt>
                  <c:pt idx="2">
                    <c:v>55,5</c:v>
                  </c:pt>
                  <c:pt idx="3">
                    <c:v>21,0</c:v>
                  </c:pt>
                  <c:pt idx="4">
                    <c:v>188,8</c:v>
                  </c:pt>
                  <c:pt idx="6">
                    <c:v>689,6</c:v>
                  </c:pt>
                  <c:pt idx="7">
                    <c:v>30,1</c:v>
                  </c:pt>
                  <c:pt idx="8">
                    <c:v>104,2</c:v>
                  </c:pt>
                  <c:pt idx="9">
                    <c:v>7,7</c:v>
                  </c:pt>
                  <c:pt idx="10">
                    <c:v>24,0</c:v>
                  </c:pt>
                  <c:pt idx="11">
                    <c:v>0,5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Общегосударственные вопросы -                </c:v>
                  </c:pt>
                  <c:pt idx="6">
                    <c:v>Жилищно-коммунальное хозяйство -           </c:v>
                  </c:pt>
                  <c:pt idx="7">
                    <c:v>Обслуживание мун.долга - </c:v>
                  </c:pt>
                  <c:pt idx="8">
                    <c:v>Культура, кинематография -                             </c:v>
                  </c:pt>
                  <c:pt idx="9">
                    <c:v>Физкультура и спорт - </c:v>
                  </c:pt>
                  <c:pt idx="10">
                    <c:v>Нацбезопасность, правоохранит. деятельность,  - </c:v>
                  </c:pt>
                  <c:pt idx="11">
                    <c:v>Средства массовой информации -       </c:v>
                  </c:pt>
                </c:lvl>
              </c:multiLvlStrCache>
            </c:multiLvlStrRef>
          </c:cat>
          <c:val>
            <c:numRef>
              <c:f>Sheet1!$B$2:$N$2</c:f>
              <c:numCache>
                <c:formatCode>#,##0.0</c:formatCode>
                <c:ptCount val="13"/>
                <c:pt idx="0">
                  <c:v>694.7</c:v>
                </c:pt>
                <c:pt idx="1">
                  <c:v>1738.4</c:v>
                </c:pt>
                <c:pt idx="2">
                  <c:v>55.5</c:v>
                </c:pt>
                <c:pt idx="3">
                  <c:v>21</c:v>
                </c:pt>
                <c:pt idx="4">
                  <c:v>188.8</c:v>
                </c:pt>
                <c:pt idx="6">
                  <c:v>689.6</c:v>
                </c:pt>
                <c:pt idx="7">
                  <c:v>30.1</c:v>
                </c:pt>
                <c:pt idx="8">
                  <c:v>104.2</c:v>
                </c:pt>
                <c:pt idx="9">
                  <c:v>7.7</c:v>
                </c:pt>
                <c:pt idx="10">
                  <c:v>24</c:v>
                </c:pt>
                <c:pt idx="11">
                  <c:v>0.5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2614">
              <a:solidFill>
                <a:schemeClr val="tx1"/>
              </a:solidFill>
              <a:prstDash val="solid"/>
            </a:ln>
          </c:spPr>
          <c:explosion val="11"/>
          <c:dPt>
            <c:idx val="0"/>
            <c:spPr>
              <a:solidFill>
                <a:schemeClr val="accent1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4"/>
            <c:spPr>
              <a:solidFill>
                <a:schemeClr val="bg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5"/>
            <c:spPr>
              <a:solidFill>
                <a:schemeClr val="tx2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6"/>
            <c:spPr>
              <a:solidFill>
                <a:srgbClr val="0066CC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7"/>
            <c:spPr>
              <a:solidFill>
                <a:srgbClr val="CCCC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8"/>
            <c:spPr>
              <a:solidFill>
                <a:srgbClr val="FF00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9"/>
            <c:spPr>
              <a:solidFill>
                <a:srgbClr val="FF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0"/>
            <c:spPr>
              <a:solidFill>
                <a:srgbClr val="00FF00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1"/>
            <c:spPr>
              <a:solidFill>
                <a:srgbClr val="00FF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Pt>
            <c:idx val="12"/>
            <c:spPr>
              <a:solidFill>
                <a:srgbClr val="0000FF"/>
              </a:solidFill>
              <a:ln w="12614">
                <a:solidFill>
                  <a:schemeClr val="tx1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229">
                <a:noFill/>
              </a:ln>
            </c:spPr>
            <c:txPr>
              <a:bodyPr/>
              <a:lstStyle/>
              <a:p>
                <a:pPr>
                  <a:defRPr sz="1937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multiLvlStrRef>
              <c:f>Sheet1!$B$1:$N$2</c:f>
              <c:multiLvlStrCache>
                <c:ptCount val="12"/>
                <c:lvl>
                  <c:pt idx="0">
                    <c:v>694,7</c:v>
                  </c:pt>
                  <c:pt idx="1">
                    <c:v>1 738,4</c:v>
                  </c:pt>
                  <c:pt idx="2">
                    <c:v>55,5</c:v>
                  </c:pt>
                  <c:pt idx="3">
                    <c:v>21,0</c:v>
                  </c:pt>
                  <c:pt idx="4">
                    <c:v>188,8</c:v>
                  </c:pt>
                  <c:pt idx="6">
                    <c:v>689,6</c:v>
                  </c:pt>
                  <c:pt idx="7">
                    <c:v>30,1</c:v>
                  </c:pt>
                  <c:pt idx="8">
                    <c:v>104,2</c:v>
                  </c:pt>
                  <c:pt idx="9">
                    <c:v>7,7</c:v>
                  </c:pt>
                  <c:pt idx="10">
                    <c:v>24,0</c:v>
                  </c:pt>
                  <c:pt idx="11">
                    <c:v>0,5</c:v>
                  </c:pt>
                </c:lvl>
                <c:lvl>
                  <c:pt idx="0">
                    <c:v>Соцполитика -</c:v>
                  </c:pt>
                  <c:pt idx="1">
                    <c:v>Образование -</c:v>
                  </c:pt>
                  <c:pt idx="2">
                    <c:v>Национальная экономика - </c:v>
                  </c:pt>
                  <c:pt idx="3">
                    <c:v>Здравоохранение - </c:v>
                  </c:pt>
                  <c:pt idx="4">
                    <c:v>Общегосударственные вопросы -                </c:v>
                  </c:pt>
                  <c:pt idx="6">
                    <c:v>Жилищно-коммунальное хозяйство -           </c:v>
                  </c:pt>
                  <c:pt idx="7">
                    <c:v>Обслуживание мун.долга - </c:v>
                  </c:pt>
                  <c:pt idx="8">
                    <c:v>Культура, кинематография -                             </c:v>
                  </c:pt>
                  <c:pt idx="9">
                    <c:v>Физкультура и спорт - </c:v>
                  </c:pt>
                  <c:pt idx="10">
                    <c:v>Нацбезопасность, правоохранит. деятельность,  - </c:v>
                  </c:pt>
                  <c:pt idx="11">
                    <c:v>Средства массовой информации -       </c:v>
                  </c:pt>
                </c:lvl>
              </c:multiLvlStrCache>
            </c:multiLvlStrRef>
          </c:cat>
          <c:val>
            <c:numRef>
              <c:f>Sheet1!$B$3:$N$3</c:f>
              <c:numCache>
                <c:formatCode>General</c:formatCode>
                <c:ptCount val="13"/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egendEntry>
        <c:idx val="5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5831685215325737"/>
          <c:y val="0"/>
          <c:w val="0.41514670303084716"/>
          <c:h val="0.97410288846409054"/>
        </c:manualLayout>
      </c:layout>
      <c:spPr>
        <a:noFill/>
        <a:ln w="3154">
          <a:noFill/>
          <a:prstDash val="solid"/>
        </a:ln>
      </c:spPr>
      <c:txPr>
        <a:bodyPr/>
        <a:lstStyle/>
        <a:p>
          <a:pPr rtl="0">
            <a:defRPr sz="1400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203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Расходы на социальную сферу, </a:t>
            </a:r>
          </a:p>
          <a:p>
            <a:pPr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млн. рублей</a:t>
            </a:r>
            <a:endParaRPr lang="ru-RU" sz="1800" dirty="0">
              <a:solidFill>
                <a:srgbClr val="0070C0"/>
              </a:solidFill>
            </a:endParaRPr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marker>
            <c:spPr>
              <a:scene3d>
                <a:camera prst="orthographicFront"/>
                <a:lightRig rig="threePt" dir="t"/>
              </a:scene3d>
              <a:sp3d prstMaterial="plastic"/>
            </c:spPr>
          </c:marker>
          <c:dLbls>
            <c:dLbl>
              <c:idx val="0"/>
              <c:layout>
                <c:manualLayout>
                  <c:x val="-7.2369914698162729E-2"/>
                  <c:y val="-0.1138876726115399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1852,7</a:t>
                    </a:r>
                    <a:endParaRPr lang="en-US" dirty="0"/>
                  </a:p>
                </c:rich>
              </c:tx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6933082286565896E-2"/>
                  <c:y val="-6.72016834730781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2088,2</a:t>
                    </a:r>
                    <a:endParaRPr lang="en-US" dirty="0"/>
                  </a:p>
                </c:rich>
              </c:tx>
              <c:dLblPos val="r"/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dirty="0" smtClean="0"/>
                      <a:t>2565,9</a:t>
                    </a:r>
                    <a:endParaRPr lang="en-US" dirty="0"/>
                  </a:p>
                </c:rich>
              </c:tx>
              <c:dLblPos val="t"/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год*</c:v>
                </c:pt>
                <c:pt idx="1">
                  <c:v>2018 год**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70000</c:v>
                </c:pt>
                <c:pt idx="1">
                  <c:v>101000</c:v>
                </c:pt>
                <c:pt idx="2">
                  <c:v>150000</c:v>
                </c:pt>
              </c:numCache>
            </c:numRef>
          </c:val>
        </c:ser>
        <c:dLbls>
          <c:showVal val="1"/>
        </c:dLbls>
        <c:marker val="1"/>
        <c:axId val="135639808"/>
        <c:axId val="156840320"/>
      </c:lineChart>
      <c:catAx>
        <c:axId val="135639808"/>
        <c:scaling>
          <c:orientation val="minMax"/>
        </c:scaling>
        <c:axPos val="b"/>
        <c:majorGridlines/>
        <c:minorGridlines/>
        <c:numFmt formatCode="General" sourceLinked="0"/>
        <c:tickLblPos val="nextTo"/>
        <c:crossAx val="156840320"/>
        <c:crosses val="autoZero"/>
        <c:auto val="1"/>
        <c:lblAlgn val="ctr"/>
        <c:lblOffset val="100"/>
      </c:catAx>
      <c:valAx>
        <c:axId val="156840320"/>
        <c:scaling>
          <c:orientation val="minMax"/>
        </c:scaling>
        <c:delete val="1"/>
        <c:axPos val="l"/>
        <c:majorGridlines/>
        <c:minorGridlines/>
        <c:numFmt formatCode="General" sourceLinked="1"/>
        <c:tickLblPos val="none"/>
        <c:crossAx val="1356398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203"/>
      <c:perspective val="10"/>
    </c:view3D>
    <c:plotArea>
      <c:layout>
        <c:manualLayout>
          <c:layoutTarget val="inner"/>
          <c:xMode val="edge"/>
          <c:yMode val="edge"/>
          <c:x val="9.4238316033007068E-3"/>
          <c:y val="0"/>
          <c:w val="0.9905761683966918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  <a:scene3d>
              <a:camera prst="orthographicFront"/>
              <a:lightRig rig="threePt" dir="t"/>
            </a:scene3d>
            <a:sp3d>
              <a:bevelT w="6604000" h="6604000"/>
              <a:bevelB w="6604000" h="6604000"/>
            </a:sp3d>
          </c:spPr>
          <c:explosion val="11"/>
          <c:dPt>
            <c:idx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1"/>
            <c:spPr>
              <a:solidFill>
                <a:srgbClr val="FF7C8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2"/>
            <c:spPr>
              <a:solidFill>
                <a:srgbClr val="943C87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3"/>
            <c:spPr>
              <a:solidFill>
                <a:srgbClr val="00B0F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4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5"/>
            <c:spPr>
              <a:solidFill>
                <a:srgbClr val="33CC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Pt>
            <c:idx val="6"/>
            <c:spPr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6604000" h="6604000"/>
                <a:bevelB w="6604000" h="6604000"/>
              </a:sp3d>
            </c:spPr>
          </c:dPt>
          <c:dLbls>
            <c:delete val="1"/>
          </c:dLbls>
          <c:cat>
            <c:strRef>
              <c:f>Лист1!$A$2:$A$8</c:f>
              <c:strCache>
                <c:ptCount val="7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Среднее профессиональное образование</c:v>
                </c:pt>
                <c:pt idx="4">
                  <c:v>Профессиональная подготовка, переподготовка и повышение квалификации</c:v>
                </c:pt>
                <c:pt idx="5">
                  <c:v>Молодежная политика</c:v>
                </c:pt>
                <c:pt idx="6">
                  <c:v>Другие вопросы в области образования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630</c:v>
                </c:pt>
                <c:pt idx="1">
                  <c:v>867.8</c:v>
                </c:pt>
                <c:pt idx="2">
                  <c:v>165</c:v>
                </c:pt>
                <c:pt idx="4">
                  <c:v>0.2</c:v>
                </c:pt>
                <c:pt idx="5">
                  <c:v>25.9</c:v>
                </c:pt>
                <c:pt idx="6">
                  <c:v>49.6</c:v>
                </c:pt>
              </c:numCache>
            </c:numRef>
          </c:val>
        </c:ser>
        <c:dLbls>
          <c:showCatName val="1"/>
          <c:showPercent val="1"/>
        </c:dLbls>
      </c:pie3DChart>
      <c:spPr>
        <a:noFill/>
        <a:ln w="25391">
          <a:noFill/>
        </a:ln>
      </c:spPr>
    </c:plotArea>
    <c:plotVisOnly val="1"/>
    <c:dispBlanksAs val="zero"/>
  </c:chart>
  <c:spPr>
    <a:solidFill>
      <a:schemeClr val="tx2">
        <a:lumMod val="60000"/>
        <a:lumOff val="40000"/>
        <a:alpha val="0"/>
      </a:schemeClr>
    </a:solidFill>
  </c:spPr>
  <c:txPr>
    <a:bodyPr/>
    <a:lstStyle/>
    <a:p>
      <a:pPr>
        <a:defRPr sz="1615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164"/>
      <c:perspective val="20"/>
    </c:view3D>
    <c:plotArea>
      <c:layout>
        <c:manualLayout>
          <c:layoutTarget val="inner"/>
          <c:xMode val="edge"/>
          <c:yMode val="edge"/>
          <c:x val="5.722861459601012E-2"/>
          <c:y val="3.6268817431328412E-2"/>
          <c:w val="0.77930318651264852"/>
          <c:h val="0.890330114807082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196850" h="533400" prst="artDeco"/>
              <a:bevelB w="361950" h="304800" prst="angle"/>
            </a:sp3d>
          </c:spPr>
          <c:explosion val="22"/>
          <c:dPt>
            <c:idx val="0"/>
            <c:spPr>
              <a:solidFill>
                <a:srgbClr val="0000FF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71450" h="755650" prst="artDeco"/>
                <a:bevelB w="260350" h="342900" prst="angle"/>
              </a:sp3d>
            </c:spPr>
          </c:dPt>
          <c:dPt>
            <c:idx val="1"/>
            <c:spPr>
              <a:solidFill>
                <a:schemeClr val="bg1">
                  <a:lumMod val="65000"/>
                </a:schemeClr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2"/>
            <c:spPr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3"/>
            <c:spPr>
              <a:gradFill flip="none" rotWithShape="1">
                <a:gsLst>
                  <a:gs pos="0">
                    <a:srgbClr val="7030A0">
                      <a:shade val="30000"/>
                      <a:satMod val="115000"/>
                    </a:srgbClr>
                  </a:gs>
                  <a:gs pos="50000">
                    <a:srgbClr val="7030A0">
                      <a:shade val="67500"/>
                      <a:satMod val="115000"/>
                    </a:srgbClr>
                  </a:gs>
                  <a:gs pos="100000">
                    <a:srgbClr val="7030A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Pt>
            <c:idx val="4"/>
            <c:spPr>
              <a:gradFill flip="none" rotWithShape="1">
                <a:gsLst>
                  <a:gs pos="0">
                    <a:srgbClr val="99FF99">
                      <a:shade val="30000"/>
                      <a:satMod val="115000"/>
                    </a:srgbClr>
                  </a:gs>
                  <a:gs pos="50000">
                    <a:srgbClr val="99FF99">
                      <a:shade val="67500"/>
                      <a:satMod val="115000"/>
                    </a:srgbClr>
                  </a:gs>
                  <a:gs pos="100000">
                    <a:srgbClr val="99FF99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196850" h="533400" prst="artDeco"/>
                <a:bevelB w="361950" h="304800" prst="angle"/>
              </a:sp3d>
            </c:spPr>
          </c:dPt>
          <c:dLbls>
            <c:dLbl>
              <c:idx val="4"/>
              <c:layout/>
              <c:showVal val="1"/>
              <c:extLst>
                <c:ext xmlns:c15="http://schemas.microsoft.com/office/drawing/2012/chart" uri="{CE6537A1-D6FC-4f65-9D91-7224C49458BB}"/>
              </c:extLst>
            </c:dLbl>
            <c:delete val="1"/>
            <c:spPr>
              <a:noFill/>
              <a:ln>
                <a:noFill/>
              </a:ln>
              <a:effectLst/>
            </c:spPr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Пенсионное обеспечение</c:v>
                </c:pt>
                <c:pt idx="1">
                  <c:v>Социальное обслуживание населения</c:v>
                </c:pt>
                <c:pt idx="2">
                  <c:v>Социальное обеспечение населения</c:v>
                </c:pt>
                <c:pt idx="3">
                  <c:v>Охрана семьи и детства</c:v>
                </c:pt>
                <c:pt idx="4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6.5</c:v>
                </c:pt>
                <c:pt idx="1">
                  <c:v>55.1</c:v>
                </c:pt>
                <c:pt idx="2">
                  <c:v>405.9</c:v>
                </c:pt>
                <c:pt idx="3">
                  <c:v>206.1</c:v>
                </c:pt>
                <c:pt idx="4">
                  <c:v>21.1</c:v>
                </c:pt>
              </c:numCache>
            </c:numRef>
          </c:val>
        </c:ser>
        <c:dLbls/>
      </c:pie3DChart>
      <c:spPr>
        <a:scene3d>
          <a:camera prst="orthographicFront"/>
          <a:lightRig rig="threePt" dir="t"/>
        </a:scene3d>
        <a:sp3d>
          <a:bevelT w="6350"/>
        </a:sp3d>
      </c:spPr>
    </c:plotArea>
    <c:legend>
      <c:legendPos val="r"/>
      <c:legendEntry>
        <c:idx val="0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1" i="1" baseline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74480955354356204"/>
          <c:y val="0.26694835631188901"/>
          <c:w val="0.25392608651328158"/>
          <c:h val="0.47496516267972888"/>
        </c:manualLayout>
      </c:layout>
      <c:txPr>
        <a:bodyPr/>
        <a:lstStyle/>
        <a:p>
          <a:pPr>
            <a:defRPr sz="1000" b="1" i="1" baseline="0">
              <a:solidFill>
                <a:srgbClr val="FFC000"/>
              </a:solidFill>
            </a:defRPr>
          </a:pPr>
          <a:endParaRPr lang="ru-RU"/>
        </a:p>
      </c:txPr>
    </c:legend>
    <c:plotVisOnly val="1"/>
    <c:dispBlanksAs val="zero"/>
  </c:chart>
  <c:spPr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/>
      <dgm:spPr/>
      <dgm:t>
        <a:bodyPr/>
        <a:lstStyle/>
        <a:p>
          <a:r>
            <a:rPr lang="ru-RU" dirty="0" smtClean="0"/>
            <a:t>Ключевые задачи </a:t>
          </a:r>
          <a:endParaRPr lang="ru-RU" dirty="0"/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/>
      <dgm:spPr/>
      <dgm:t>
        <a:bodyPr/>
        <a:lstStyle/>
        <a:p>
          <a:r>
            <a:rPr lang="ru-RU" dirty="0" smtClean="0"/>
            <a:t>Реализация Указов Президента РФ</a:t>
          </a:r>
          <a:endParaRPr lang="ru-RU" dirty="0"/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/>
      <dgm:spPr/>
      <dgm:t>
        <a:bodyPr/>
        <a:lstStyle/>
        <a:p>
          <a:r>
            <a:rPr lang="ru-RU" dirty="0" smtClean="0"/>
            <a:t>Достижение целей социально-экономического развития города Батайска</a:t>
          </a:r>
          <a:endParaRPr lang="ru-RU" dirty="0"/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LinFactNeighborX="-7407" custLinFactNeighborY="6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</dgm:ptLst>
  <dgm:cxnLst>
    <dgm:cxn modelId="{1AA42399-2EFC-47DE-AB2B-6DF86D0FDDF1}" type="presOf" srcId="{0AD3C407-ECA1-42B6-A212-670B2DEFFDB0}" destId="{B3F06563-AB65-4F6D-88F6-B958540431E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 phldr="1"/>
      <dgm:spPr/>
    </dgm:pt>
    <dgm:pt modelId="{BD869991-3CBC-4B20-9447-6C81D34AF6E6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chemeClr val="bg2">
                  <a:lumMod val="25000"/>
                </a:schemeClr>
              </a:solidFill>
            </a:rPr>
            <a:t>30,1 млн. рублей</a:t>
          </a:r>
          <a:endParaRPr lang="ru-RU" sz="1400" dirty="0"/>
        </a:p>
      </dgm:t>
    </dgm:pt>
    <dgm:pt modelId="{D552764D-99B6-49F6-8ACB-1D8A04321F76}" type="parTrans" cxnId="{3EBF2A80-DF96-4755-BFF6-F220267D8D15}">
      <dgm:prSet/>
      <dgm:spPr/>
      <dgm:t>
        <a:bodyPr/>
        <a:lstStyle/>
        <a:p>
          <a:endParaRPr lang="ru-RU"/>
        </a:p>
      </dgm:t>
    </dgm:pt>
    <dgm:pt modelId="{6EB8B6EF-1CFA-4745-9BC2-D2588CA6D9C5}" type="sibTrans" cxnId="{3EBF2A80-DF96-4755-BFF6-F220267D8D15}">
      <dgm:prSet/>
      <dgm:spPr/>
      <dgm:t>
        <a:bodyPr/>
        <a:lstStyle/>
        <a:p>
          <a:endParaRPr lang="ru-RU"/>
        </a:p>
      </dgm:t>
    </dgm:pt>
    <dgm:pt modelId="{93FF6BF0-8BF5-4DEE-907A-CC96717AC393}">
      <dgm:prSet phldrT="[Текст]" custT="1"/>
      <dgm:spPr>
        <a:solidFill>
          <a:srgbClr val="9966FF"/>
        </a:solidFill>
      </dgm:spPr>
      <dgm:t>
        <a:bodyPr/>
        <a:lstStyle/>
        <a:p>
          <a:r>
            <a:rPr lang="ru-RU" sz="1400" b="1" i="1" dirty="0" smtClean="0">
              <a:solidFill>
                <a:schemeClr val="bg2">
                  <a:lumMod val="25000"/>
                </a:schemeClr>
              </a:solidFill>
            </a:rPr>
            <a:t>Обслуживание муниципального долга </a:t>
          </a:r>
          <a:endParaRPr lang="ru-RU" sz="1400" dirty="0"/>
        </a:p>
      </dgm:t>
    </dgm:pt>
    <dgm:pt modelId="{9C85AE61-7EC5-4ADB-B0BD-6E9C6101138A}" type="sibTrans" cxnId="{D738D61A-F502-434F-A7D4-FC85B24D7323}">
      <dgm:prSet/>
      <dgm:spPr>
        <a:solidFill>
          <a:srgbClr val="9966FF"/>
        </a:solidFill>
      </dgm:spPr>
      <dgm:t>
        <a:bodyPr/>
        <a:lstStyle/>
        <a:p>
          <a:endParaRPr lang="ru-RU"/>
        </a:p>
      </dgm:t>
    </dgm:pt>
    <dgm:pt modelId="{011AEC59-4C3E-4CCB-9EFC-C1159A7AC7AE}" type="parTrans" cxnId="{D738D61A-F502-434F-A7D4-FC85B24D7323}">
      <dgm:prSet/>
      <dgm:spPr/>
      <dgm:t>
        <a:bodyPr/>
        <a:lstStyle/>
        <a:p>
          <a:endParaRPr lang="ru-RU"/>
        </a:p>
      </dgm:t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  <dgm:pt modelId="{0843D717-5F11-44E9-9251-9A8F4F6CA74F}" type="pres">
      <dgm:prSet presAssocID="{93FF6BF0-8BF5-4DEE-907A-CC96717AC393}" presName="node" presStyleLbl="node1" presStyleIdx="0" presStyleCnt="2" custScaleX="245755" custLinFactNeighborX="4526" custLinFactNeighborY="20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7A140-BF6B-46BE-803D-7A17C3578080}" type="pres">
      <dgm:prSet presAssocID="{9C85AE61-7EC5-4ADB-B0BD-6E9C6101138A}" presName="sibTrans" presStyleLbl="sibTrans2D1" presStyleIdx="0" presStyleCnt="1"/>
      <dgm:spPr/>
      <dgm:t>
        <a:bodyPr/>
        <a:lstStyle/>
        <a:p>
          <a:endParaRPr lang="ru-RU"/>
        </a:p>
      </dgm:t>
    </dgm:pt>
    <dgm:pt modelId="{7F8919BC-4C93-46A6-80C1-4457F34C54C6}" type="pres">
      <dgm:prSet presAssocID="{9C85AE61-7EC5-4ADB-B0BD-6E9C6101138A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44A8B2E6-2F3F-4A2D-930B-F3D3100B6769}" type="pres">
      <dgm:prSet presAssocID="{BD869991-3CBC-4B20-9447-6C81D34AF6E6}" presName="node" presStyleLbl="node1" presStyleIdx="1" presStyleCnt="2" custScaleX="101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5D219-3C99-4DDC-A042-9B21073F6EF3}" type="presOf" srcId="{0AD3C407-ECA1-42B6-A212-670B2DEFFDB0}" destId="{B3F06563-AB65-4F6D-88F6-B958540431EE}" srcOrd="0" destOrd="0" presId="urn:microsoft.com/office/officeart/2005/8/layout/process1"/>
    <dgm:cxn modelId="{63F4F5C2-6900-44E6-9FE9-582E7F55DF39}" type="presOf" srcId="{BD869991-3CBC-4B20-9447-6C81D34AF6E6}" destId="{44A8B2E6-2F3F-4A2D-930B-F3D3100B6769}" srcOrd="0" destOrd="0" presId="urn:microsoft.com/office/officeart/2005/8/layout/process1"/>
    <dgm:cxn modelId="{42AE47EE-2AD4-4EA3-9BC2-940CBD4FEB88}" type="presOf" srcId="{9C85AE61-7EC5-4ADB-B0BD-6E9C6101138A}" destId="{E387A140-BF6B-46BE-803D-7A17C3578080}" srcOrd="0" destOrd="0" presId="urn:microsoft.com/office/officeart/2005/8/layout/process1"/>
    <dgm:cxn modelId="{99CE23F3-D782-478E-A381-10BA055C6826}" type="presOf" srcId="{93FF6BF0-8BF5-4DEE-907A-CC96717AC393}" destId="{0843D717-5F11-44E9-9251-9A8F4F6CA74F}" srcOrd="0" destOrd="0" presId="urn:microsoft.com/office/officeart/2005/8/layout/process1"/>
    <dgm:cxn modelId="{D738D61A-F502-434F-A7D4-FC85B24D7323}" srcId="{0AD3C407-ECA1-42B6-A212-670B2DEFFDB0}" destId="{93FF6BF0-8BF5-4DEE-907A-CC96717AC393}" srcOrd="0" destOrd="0" parTransId="{011AEC59-4C3E-4CCB-9EFC-C1159A7AC7AE}" sibTransId="{9C85AE61-7EC5-4ADB-B0BD-6E9C6101138A}"/>
    <dgm:cxn modelId="{3EBF2A80-DF96-4755-BFF6-F220267D8D15}" srcId="{0AD3C407-ECA1-42B6-A212-670B2DEFFDB0}" destId="{BD869991-3CBC-4B20-9447-6C81D34AF6E6}" srcOrd="1" destOrd="0" parTransId="{D552764D-99B6-49F6-8ACB-1D8A04321F76}" sibTransId="{6EB8B6EF-1CFA-4745-9BC2-D2588CA6D9C5}"/>
    <dgm:cxn modelId="{373A287E-6F57-4953-9EC6-28870E6E91FC}" type="presOf" srcId="{9C85AE61-7EC5-4ADB-B0BD-6E9C6101138A}" destId="{7F8919BC-4C93-46A6-80C1-4457F34C54C6}" srcOrd="1" destOrd="0" presId="urn:microsoft.com/office/officeart/2005/8/layout/process1"/>
    <dgm:cxn modelId="{5CF1CDDB-9423-4AFB-9CA0-51148F52432D}" type="presParOf" srcId="{B3F06563-AB65-4F6D-88F6-B958540431EE}" destId="{0843D717-5F11-44E9-9251-9A8F4F6CA74F}" srcOrd="0" destOrd="0" presId="urn:microsoft.com/office/officeart/2005/8/layout/process1"/>
    <dgm:cxn modelId="{E39C45A6-B7C0-40C6-A36D-773E6CB32727}" type="presParOf" srcId="{B3F06563-AB65-4F6D-88F6-B958540431EE}" destId="{E387A140-BF6B-46BE-803D-7A17C3578080}" srcOrd="1" destOrd="0" presId="urn:microsoft.com/office/officeart/2005/8/layout/process1"/>
    <dgm:cxn modelId="{3D5720E9-E128-4F7B-8870-839BC2C907BF}" type="presParOf" srcId="{E387A140-BF6B-46BE-803D-7A17C3578080}" destId="{7F8919BC-4C93-46A6-80C1-4457F34C54C6}" srcOrd="0" destOrd="0" presId="urn:microsoft.com/office/officeart/2005/8/layout/process1"/>
    <dgm:cxn modelId="{8AF8B694-EF38-4AF4-A384-00E12A1E52E3}" type="presParOf" srcId="{B3F06563-AB65-4F6D-88F6-B958540431EE}" destId="{44A8B2E6-2F3F-4A2D-930B-F3D3100B676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3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</dgm:pt>
    <dgm:pt modelId="{93FF6BF0-8BF5-4DEE-907A-CC96717AC39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400" b="1" i="1" dirty="0" smtClean="0">
              <a:solidFill>
                <a:schemeClr val="accent3">
                  <a:lumMod val="50000"/>
                </a:schemeClr>
              </a:solidFill>
            </a:rPr>
            <a:t>Бюджетные инвестиции в муниципальную собственность </a:t>
          </a:r>
        </a:p>
      </dgm:t>
    </dgm:pt>
    <dgm:pt modelId="{011AEC59-4C3E-4CCB-9EFC-C1159A7AC7AE}" type="parTrans" cxnId="{D738D61A-F502-434F-A7D4-FC85B24D7323}">
      <dgm:prSet/>
      <dgm:spPr/>
      <dgm:t>
        <a:bodyPr/>
        <a:lstStyle/>
        <a:p>
          <a:endParaRPr lang="ru-RU"/>
        </a:p>
      </dgm:t>
    </dgm:pt>
    <dgm:pt modelId="{9C85AE61-7EC5-4ADB-B0BD-6E9C6101138A}" type="sibTrans" cxnId="{D738D61A-F502-434F-A7D4-FC85B24D7323}">
      <dgm:prSet/>
      <dgm:spPr>
        <a:solidFill>
          <a:srgbClr val="92D050"/>
        </a:solidFill>
      </dgm:spPr>
      <dgm:t>
        <a:bodyPr/>
        <a:lstStyle/>
        <a:p>
          <a:endParaRPr lang="ru-RU"/>
        </a:p>
      </dgm:t>
    </dgm:pt>
    <dgm:pt modelId="{64556717-6441-4985-856B-02F48B0A6D42}">
      <dgm:prSet phldrT="[Текст]" custT="1"/>
      <dgm:spPr>
        <a:solidFill>
          <a:srgbClr val="33CCCC"/>
        </a:solidFill>
      </dgm:spPr>
      <dgm:t>
        <a:bodyPr/>
        <a:lstStyle/>
        <a:p>
          <a:r>
            <a:rPr lang="ru-RU" sz="1300" b="1" i="1" dirty="0" smtClean="0"/>
            <a:t>Строительство и реконструкция 4 объектов</a:t>
          </a:r>
        </a:p>
        <a:p>
          <a:r>
            <a:rPr lang="ru-RU" sz="1300" b="1" i="1" dirty="0" smtClean="0"/>
            <a:t>капитальный ремонт                     5 объектов</a:t>
          </a:r>
          <a:endParaRPr lang="ru-RU" sz="1300" b="1" i="1" dirty="0"/>
        </a:p>
      </dgm:t>
    </dgm:pt>
    <dgm:pt modelId="{C16EB2E0-5C2C-474E-B9D7-4047E01EDFE2}" type="parTrans" cxnId="{85B9F415-2D97-479E-9E00-867C640AC4B3}">
      <dgm:prSet/>
      <dgm:spPr/>
      <dgm:t>
        <a:bodyPr/>
        <a:lstStyle/>
        <a:p>
          <a:endParaRPr lang="ru-RU"/>
        </a:p>
      </dgm:t>
    </dgm:pt>
    <dgm:pt modelId="{932DC749-53D2-493D-98A0-4F30B2E9DEE4}" type="sibTrans" cxnId="{85B9F415-2D97-479E-9E00-867C640AC4B3}">
      <dgm:prSet/>
      <dgm:spPr>
        <a:solidFill>
          <a:srgbClr val="9999FF"/>
        </a:solidFill>
      </dgm:spPr>
      <dgm:t>
        <a:bodyPr/>
        <a:lstStyle/>
        <a:p>
          <a:endParaRPr lang="ru-RU"/>
        </a:p>
      </dgm:t>
    </dgm:pt>
    <dgm:pt modelId="{BD869991-3CBC-4B20-9447-6C81D34AF6E6}">
      <dgm:prSet phldrT="[Текст]" custT="1"/>
      <dgm:spPr>
        <a:solidFill>
          <a:srgbClr val="9999FF"/>
        </a:solidFill>
      </dgm:spPr>
      <dgm:t>
        <a:bodyPr/>
        <a:lstStyle/>
        <a:p>
          <a:r>
            <a:rPr lang="ru-RU" sz="1400" b="1" i="1" dirty="0" smtClean="0">
              <a:solidFill>
                <a:schemeClr val="bg2">
                  <a:lumMod val="25000"/>
                </a:schemeClr>
              </a:solidFill>
            </a:rPr>
            <a:t>987,9 млн. рублей</a:t>
          </a:r>
        </a:p>
      </dgm:t>
    </dgm:pt>
    <dgm:pt modelId="{D552764D-99B6-49F6-8ACB-1D8A04321F76}" type="parTrans" cxnId="{3EBF2A80-DF96-4755-BFF6-F220267D8D15}">
      <dgm:prSet/>
      <dgm:spPr/>
      <dgm:t>
        <a:bodyPr/>
        <a:lstStyle/>
        <a:p>
          <a:endParaRPr lang="ru-RU"/>
        </a:p>
      </dgm:t>
    </dgm:pt>
    <dgm:pt modelId="{6EB8B6EF-1CFA-4745-9BC2-D2588CA6D9C5}" type="sibTrans" cxnId="{3EBF2A80-DF96-4755-BFF6-F220267D8D15}">
      <dgm:prSet/>
      <dgm:spPr/>
      <dgm:t>
        <a:bodyPr/>
        <a:lstStyle/>
        <a:p>
          <a:endParaRPr lang="ru-RU"/>
        </a:p>
      </dgm:t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  <dgm:pt modelId="{0843D717-5F11-44E9-9251-9A8F4F6CA74F}" type="pres">
      <dgm:prSet presAssocID="{93FF6BF0-8BF5-4DEE-907A-CC96717AC393}" presName="node" presStyleLbl="node1" presStyleIdx="0" presStyleCnt="3" custLinFactNeighborX="-1760" custLinFactNeighborY="-1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7A140-BF6B-46BE-803D-7A17C3578080}" type="pres">
      <dgm:prSet presAssocID="{9C85AE61-7EC5-4ADB-B0BD-6E9C6101138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F8919BC-4C93-46A6-80C1-4457F34C54C6}" type="pres">
      <dgm:prSet presAssocID="{9C85AE61-7EC5-4ADB-B0BD-6E9C6101138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F0A8733-728B-43D7-BBAB-F408032218D1}" type="pres">
      <dgm:prSet presAssocID="{64556717-6441-4985-856B-02F48B0A6D42}" presName="node" presStyleLbl="node1" presStyleIdx="1" presStyleCnt="3" custScaleX="143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5FA77-10E7-47F1-9133-F025C753BBB3}" type="pres">
      <dgm:prSet presAssocID="{932DC749-53D2-493D-98A0-4F30B2E9DEE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2C00A43E-1D6A-42DA-9003-8959EB4FDB58}" type="pres">
      <dgm:prSet presAssocID="{932DC749-53D2-493D-98A0-4F30B2E9DEE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4A8B2E6-2F3F-4A2D-930B-F3D3100B6769}" type="pres">
      <dgm:prSet presAssocID="{BD869991-3CBC-4B20-9447-6C81D34AF6E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77F2DD-E85A-4C83-A092-088BCDCC5957}" type="presOf" srcId="{93FF6BF0-8BF5-4DEE-907A-CC96717AC393}" destId="{0843D717-5F11-44E9-9251-9A8F4F6CA74F}" srcOrd="0" destOrd="0" presId="urn:microsoft.com/office/officeart/2005/8/layout/process1"/>
    <dgm:cxn modelId="{7BAD5400-70E4-4D8F-BA58-A36B928FD5DF}" type="presOf" srcId="{9C85AE61-7EC5-4ADB-B0BD-6E9C6101138A}" destId="{E387A140-BF6B-46BE-803D-7A17C3578080}" srcOrd="0" destOrd="0" presId="urn:microsoft.com/office/officeart/2005/8/layout/process1"/>
    <dgm:cxn modelId="{85B9F415-2D97-479E-9E00-867C640AC4B3}" srcId="{0AD3C407-ECA1-42B6-A212-670B2DEFFDB0}" destId="{64556717-6441-4985-856B-02F48B0A6D42}" srcOrd="1" destOrd="0" parTransId="{C16EB2E0-5C2C-474E-B9D7-4047E01EDFE2}" sibTransId="{932DC749-53D2-493D-98A0-4F30B2E9DEE4}"/>
    <dgm:cxn modelId="{6A7F81A9-92A6-4DDB-A3A6-5AF544C9B690}" type="presOf" srcId="{BD869991-3CBC-4B20-9447-6C81D34AF6E6}" destId="{44A8B2E6-2F3F-4A2D-930B-F3D3100B6769}" srcOrd="0" destOrd="0" presId="urn:microsoft.com/office/officeart/2005/8/layout/process1"/>
    <dgm:cxn modelId="{D738D61A-F502-434F-A7D4-FC85B24D7323}" srcId="{0AD3C407-ECA1-42B6-A212-670B2DEFFDB0}" destId="{93FF6BF0-8BF5-4DEE-907A-CC96717AC393}" srcOrd="0" destOrd="0" parTransId="{011AEC59-4C3E-4CCB-9EFC-C1159A7AC7AE}" sibTransId="{9C85AE61-7EC5-4ADB-B0BD-6E9C6101138A}"/>
    <dgm:cxn modelId="{D451AAF8-D0D4-4168-9331-AB61BC851877}" type="presOf" srcId="{932DC749-53D2-493D-98A0-4F30B2E9DEE4}" destId="{4255FA77-10E7-47F1-9133-F025C753BBB3}" srcOrd="0" destOrd="0" presId="urn:microsoft.com/office/officeart/2005/8/layout/process1"/>
    <dgm:cxn modelId="{3EBF2A80-DF96-4755-BFF6-F220267D8D15}" srcId="{0AD3C407-ECA1-42B6-A212-670B2DEFFDB0}" destId="{BD869991-3CBC-4B20-9447-6C81D34AF6E6}" srcOrd="2" destOrd="0" parTransId="{D552764D-99B6-49F6-8ACB-1D8A04321F76}" sibTransId="{6EB8B6EF-1CFA-4745-9BC2-D2588CA6D9C5}"/>
    <dgm:cxn modelId="{51AA5B19-489E-4D7F-8FE2-04920A678341}" type="presOf" srcId="{0AD3C407-ECA1-42B6-A212-670B2DEFFDB0}" destId="{B3F06563-AB65-4F6D-88F6-B958540431EE}" srcOrd="0" destOrd="0" presId="urn:microsoft.com/office/officeart/2005/8/layout/process1"/>
    <dgm:cxn modelId="{891AF090-88A6-4C90-BE61-399061681351}" type="presOf" srcId="{64556717-6441-4985-856B-02F48B0A6D42}" destId="{CF0A8733-728B-43D7-BBAB-F408032218D1}" srcOrd="0" destOrd="0" presId="urn:microsoft.com/office/officeart/2005/8/layout/process1"/>
    <dgm:cxn modelId="{9BE8891C-087F-40B1-B0B2-AAACB80143B9}" type="presOf" srcId="{9C85AE61-7EC5-4ADB-B0BD-6E9C6101138A}" destId="{7F8919BC-4C93-46A6-80C1-4457F34C54C6}" srcOrd="1" destOrd="0" presId="urn:microsoft.com/office/officeart/2005/8/layout/process1"/>
    <dgm:cxn modelId="{576B6D26-28DA-4DC5-843B-71FE4D9FEFC6}" type="presOf" srcId="{932DC749-53D2-493D-98A0-4F30B2E9DEE4}" destId="{2C00A43E-1D6A-42DA-9003-8959EB4FDB58}" srcOrd="1" destOrd="0" presId="urn:microsoft.com/office/officeart/2005/8/layout/process1"/>
    <dgm:cxn modelId="{2C28C727-1678-4A17-91E4-BA19CEF4CB67}" type="presParOf" srcId="{B3F06563-AB65-4F6D-88F6-B958540431EE}" destId="{0843D717-5F11-44E9-9251-9A8F4F6CA74F}" srcOrd="0" destOrd="0" presId="urn:microsoft.com/office/officeart/2005/8/layout/process1"/>
    <dgm:cxn modelId="{1F769662-3862-44B4-A0BE-D9A1BF9AAAF8}" type="presParOf" srcId="{B3F06563-AB65-4F6D-88F6-B958540431EE}" destId="{E387A140-BF6B-46BE-803D-7A17C3578080}" srcOrd="1" destOrd="0" presId="urn:microsoft.com/office/officeart/2005/8/layout/process1"/>
    <dgm:cxn modelId="{82762CE3-B66A-4756-8303-659833269615}" type="presParOf" srcId="{E387A140-BF6B-46BE-803D-7A17C3578080}" destId="{7F8919BC-4C93-46A6-80C1-4457F34C54C6}" srcOrd="0" destOrd="0" presId="urn:microsoft.com/office/officeart/2005/8/layout/process1"/>
    <dgm:cxn modelId="{4EE397B3-2164-4643-A424-4039E5E5F871}" type="presParOf" srcId="{B3F06563-AB65-4F6D-88F6-B958540431EE}" destId="{CF0A8733-728B-43D7-BBAB-F408032218D1}" srcOrd="2" destOrd="0" presId="urn:microsoft.com/office/officeart/2005/8/layout/process1"/>
    <dgm:cxn modelId="{664ADC36-447F-4304-80CB-E8996590A791}" type="presParOf" srcId="{B3F06563-AB65-4F6D-88F6-B958540431EE}" destId="{4255FA77-10E7-47F1-9133-F025C753BBB3}" srcOrd="3" destOrd="0" presId="urn:microsoft.com/office/officeart/2005/8/layout/process1"/>
    <dgm:cxn modelId="{D712324C-4850-4EE5-A5AB-516DB5CC5A61}" type="presParOf" srcId="{4255FA77-10E7-47F1-9133-F025C753BBB3}" destId="{2C00A43E-1D6A-42DA-9003-8959EB4FDB58}" srcOrd="0" destOrd="0" presId="urn:microsoft.com/office/officeart/2005/8/layout/process1"/>
    <dgm:cxn modelId="{1AF84A30-561E-4B20-9666-1A915C82B768}" type="presParOf" srcId="{B3F06563-AB65-4F6D-88F6-B958540431EE}" destId="{44A8B2E6-2F3F-4A2D-930B-F3D3100B67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3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</dgm:pt>
    <dgm:pt modelId="{93FF6BF0-8BF5-4DEE-907A-CC96717AC393}">
      <dgm:prSet phldrT="[Текст]" custT="1"/>
      <dgm:spPr>
        <a:solidFill>
          <a:srgbClr val="9999FF"/>
        </a:solidFill>
      </dgm:spPr>
      <dgm:t>
        <a:bodyPr/>
        <a:lstStyle/>
        <a:p>
          <a:r>
            <a:rPr lang="ru-RU" sz="1400" b="1" i="1" dirty="0" smtClean="0">
              <a:solidFill>
                <a:schemeClr val="bg2">
                  <a:lumMod val="25000"/>
                </a:schemeClr>
              </a:solidFill>
            </a:rPr>
            <a:t>Дорожное хозяйство  </a:t>
          </a:r>
        </a:p>
      </dgm:t>
    </dgm:pt>
    <dgm:pt modelId="{011AEC59-4C3E-4CCB-9EFC-C1159A7AC7AE}" type="parTrans" cxnId="{D738D61A-F502-434F-A7D4-FC85B24D7323}">
      <dgm:prSet/>
      <dgm:spPr/>
      <dgm:t>
        <a:bodyPr/>
        <a:lstStyle/>
        <a:p>
          <a:endParaRPr lang="ru-RU"/>
        </a:p>
      </dgm:t>
    </dgm:pt>
    <dgm:pt modelId="{9C85AE61-7EC5-4ADB-B0BD-6E9C6101138A}" type="sibTrans" cxnId="{D738D61A-F502-434F-A7D4-FC85B24D7323}">
      <dgm:prSet/>
      <dgm:spPr>
        <a:solidFill>
          <a:srgbClr val="9999FF"/>
        </a:solidFill>
      </dgm:spPr>
      <dgm:t>
        <a:bodyPr/>
        <a:lstStyle/>
        <a:p>
          <a:endParaRPr lang="ru-RU"/>
        </a:p>
      </dgm:t>
    </dgm:pt>
    <dgm:pt modelId="{BD869991-3CBC-4B20-9447-6C81D34AF6E6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chemeClr val="accent5">
                  <a:lumMod val="50000"/>
                </a:schemeClr>
              </a:solidFill>
            </a:rPr>
            <a:t>50,6 млн. рублей </a:t>
          </a:r>
        </a:p>
      </dgm:t>
    </dgm:pt>
    <dgm:pt modelId="{D552764D-99B6-49F6-8ACB-1D8A04321F76}" type="parTrans" cxnId="{3EBF2A80-DF96-4755-BFF6-F220267D8D15}">
      <dgm:prSet/>
      <dgm:spPr/>
      <dgm:t>
        <a:bodyPr/>
        <a:lstStyle/>
        <a:p>
          <a:endParaRPr lang="ru-RU"/>
        </a:p>
      </dgm:t>
    </dgm:pt>
    <dgm:pt modelId="{6EB8B6EF-1CFA-4745-9BC2-D2588CA6D9C5}" type="sibTrans" cxnId="{3EBF2A80-DF96-4755-BFF6-F220267D8D15}">
      <dgm:prSet/>
      <dgm:spPr/>
      <dgm:t>
        <a:bodyPr/>
        <a:lstStyle/>
        <a:p>
          <a:endParaRPr lang="ru-RU"/>
        </a:p>
      </dgm:t>
    </dgm:pt>
    <dgm:pt modelId="{9F9E3462-7B3E-4ECA-AC91-F713870009F8}">
      <dgm:prSet custT="1"/>
      <dgm:spPr>
        <a:solidFill>
          <a:srgbClr val="6699FF"/>
        </a:solidFill>
      </dgm:spPr>
      <dgm:t>
        <a:bodyPr/>
        <a:lstStyle/>
        <a:p>
          <a:r>
            <a:rPr lang="ru-RU" sz="1300" b="1" i="1" dirty="0" smtClean="0"/>
            <a:t>Строительство светофоров и  содержание         автомобильных дорог</a:t>
          </a:r>
          <a:endParaRPr lang="ru-RU" sz="1300" dirty="0"/>
        </a:p>
      </dgm:t>
    </dgm:pt>
    <dgm:pt modelId="{5AFCD24A-5D49-4808-8A6E-46042872841E}" type="parTrans" cxnId="{6BF10ADD-10A7-4C7C-889A-9B6D73615CF9}">
      <dgm:prSet/>
      <dgm:spPr/>
      <dgm:t>
        <a:bodyPr/>
        <a:lstStyle/>
        <a:p>
          <a:endParaRPr lang="ru-RU"/>
        </a:p>
      </dgm:t>
    </dgm:pt>
    <dgm:pt modelId="{1220140F-AB30-49E2-ABF7-A27D90B9C4D5}" type="sibTrans" cxnId="{6BF10ADD-10A7-4C7C-889A-9B6D73615CF9}">
      <dgm:prSet/>
      <dgm:spPr>
        <a:solidFill>
          <a:srgbClr val="33CCCC"/>
        </a:solidFill>
      </dgm:spPr>
      <dgm:t>
        <a:bodyPr/>
        <a:lstStyle/>
        <a:p>
          <a:endParaRPr lang="ru-RU"/>
        </a:p>
      </dgm:t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  <dgm:pt modelId="{0843D717-5F11-44E9-9251-9A8F4F6CA74F}" type="pres">
      <dgm:prSet presAssocID="{93FF6BF0-8BF5-4DEE-907A-CC96717AC393}" presName="node" presStyleLbl="node1" presStyleIdx="0" presStyleCnt="3" custLinFactNeighborX="-1760" custLinFactNeighborY="-1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7A140-BF6B-46BE-803D-7A17C3578080}" type="pres">
      <dgm:prSet presAssocID="{9C85AE61-7EC5-4ADB-B0BD-6E9C6101138A}" presName="sibTrans" presStyleLbl="sibTrans2D1" presStyleIdx="0" presStyleCnt="2" custLinFactNeighborX="-10419" custLinFactNeighborY="-1165"/>
      <dgm:spPr/>
      <dgm:t>
        <a:bodyPr/>
        <a:lstStyle/>
        <a:p>
          <a:endParaRPr lang="ru-RU"/>
        </a:p>
      </dgm:t>
    </dgm:pt>
    <dgm:pt modelId="{7F8919BC-4C93-46A6-80C1-4457F34C54C6}" type="pres">
      <dgm:prSet presAssocID="{9C85AE61-7EC5-4ADB-B0BD-6E9C6101138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A386F519-545C-4759-B172-FC70793F372F}" type="pres">
      <dgm:prSet presAssocID="{9F9E3462-7B3E-4ECA-AC91-F713870009F8}" presName="node" presStyleLbl="node1" presStyleIdx="1" presStyleCnt="3" custScaleX="143470" custLinFactNeighborX="-4113" custLinFactNeighborY="910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695D7-2837-41C4-95C9-2E1C3BF1E6F4}" type="pres">
      <dgm:prSet presAssocID="{1220140F-AB30-49E2-ABF7-A27D90B9C4D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ABF73BA-4282-4845-95D1-8594FCBC7907}" type="pres">
      <dgm:prSet presAssocID="{1220140F-AB30-49E2-ABF7-A27D90B9C4D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4A8B2E6-2F3F-4A2D-930B-F3D3100B6769}" type="pres">
      <dgm:prSet presAssocID="{BD869991-3CBC-4B20-9447-6C81D34AF6E6}" presName="node" presStyleLbl="node1" presStyleIdx="2" presStyleCnt="3" custLinFactNeighborX="12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B8DCDF-9ECF-4A9A-8FC6-CB0150329B74}" type="presOf" srcId="{0AD3C407-ECA1-42B6-A212-670B2DEFFDB0}" destId="{B3F06563-AB65-4F6D-88F6-B958540431EE}" srcOrd="0" destOrd="0" presId="urn:microsoft.com/office/officeart/2005/8/layout/process1"/>
    <dgm:cxn modelId="{1540C56F-63DC-42DD-9FA7-B4AAA8ED6B2E}" type="presOf" srcId="{9C85AE61-7EC5-4ADB-B0BD-6E9C6101138A}" destId="{7F8919BC-4C93-46A6-80C1-4457F34C54C6}" srcOrd="1" destOrd="0" presId="urn:microsoft.com/office/officeart/2005/8/layout/process1"/>
    <dgm:cxn modelId="{4F2A8C41-C53D-4564-8889-FDDB184CF170}" type="presOf" srcId="{9C85AE61-7EC5-4ADB-B0BD-6E9C6101138A}" destId="{E387A140-BF6B-46BE-803D-7A17C3578080}" srcOrd="0" destOrd="0" presId="urn:microsoft.com/office/officeart/2005/8/layout/process1"/>
    <dgm:cxn modelId="{8F67E7A2-0033-4B65-BB68-DFBCA01F481A}" type="presOf" srcId="{9F9E3462-7B3E-4ECA-AC91-F713870009F8}" destId="{A386F519-545C-4759-B172-FC70793F372F}" srcOrd="0" destOrd="0" presId="urn:microsoft.com/office/officeart/2005/8/layout/process1"/>
    <dgm:cxn modelId="{D738D61A-F502-434F-A7D4-FC85B24D7323}" srcId="{0AD3C407-ECA1-42B6-A212-670B2DEFFDB0}" destId="{93FF6BF0-8BF5-4DEE-907A-CC96717AC393}" srcOrd="0" destOrd="0" parTransId="{011AEC59-4C3E-4CCB-9EFC-C1159A7AC7AE}" sibTransId="{9C85AE61-7EC5-4ADB-B0BD-6E9C6101138A}"/>
    <dgm:cxn modelId="{3EBF2A80-DF96-4755-BFF6-F220267D8D15}" srcId="{0AD3C407-ECA1-42B6-A212-670B2DEFFDB0}" destId="{BD869991-3CBC-4B20-9447-6C81D34AF6E6}" srcOrd="2" destOrd="0" parTransId="{D552764D-99B6-49F6-8ACB-1D8A04321F76}" sibTransId="{6EB8B6EF-1CFA-4745-9BC2-D2588CA6D9C5}"/>
    <dgm:cxn modelId="{2AD512C5-D0E0-4982-9641-B38BC8BAEED8}" type="presOf" srcId="{BD869991-3CBC-4B20-9447-6C81D34AF6E6}" destId="{44A8B2E6-2F3F-4A2D-930B-F3D3100B6769}" srcOrd="0" destOrd="0" presId="urn:microsoft.com/office/officeart/2005/8/layout/process1"/>
    <dgm:cxn modelId="{5EAECC3A-8B22-49FA-8F92-E30D3F5207E4}" type="presOf" srcId="{1220140F-AB30-49E2-ABF7-A27D90B9C4D5}" destId="{8ABF73BA-4282-4845-95D1-8594FCBC7907}" srcOrd="1" destOrd="0" presId="urn:microsoft.com/office/officeart/2005/8/layout/process1"/>
    <dgm:cxn modelId="{57C903DC-0D6E-4175-95F7-A0CC3B9DDE44}" type="presOf" srcId="{93FF6BF0-8BF5-4DEE-907A-CC96717AC393}" destId="{0843D717-5F11-44E9-9251-9A8F4F6CA74F}" srcOrd="0" destOrd="0" presId="urn:microsoft.com/office/officeart/2005/8/layout/process1"/>
    <dgm:cxn modelId="{D03A1647-7B97-4A39-AB63-6A16A33D0D51}" type="presOf" srcId="{1220140F-AB30-49E2-ABF7-A27D90B9C4D5}" destId="{113695D7-2837-41C4-95C9-2E1C3BF1E6F4}" srcOrd="0" destOrd="0" presId="urn:microsoft.com/office/officeart/2005/8/layout/process1"/>
    <dgm:cxn modelId="{6BF10ADD-10A7-4C7C-889A-9B6D73615CF9}" srcId="{0AD3C407-ECA1-42B6-A212-670B2DEFFDB0}" destId="{9F9E3462-7B3E-4ECA-AC91-F713870009F8}" srcOrd="1" destOrd="0" parTransId="{5AFCD24A-5D49-4808-8A6E-46042872841E}" sibTransId="{1220140F-AB30-49E2-ABF7-A27D90B9C4D5}"/>
    <dgm:cxn modelId="{302A0244-C652-4472-9E72-40EB31B78618}" type="presParOf" srcId="{B3F06563-AB65-4F6D-88F6-B958540431EE}" destId="{0843D717-5F11-44E9-9251-9A8F4F6CA74F}" srcOrd="0" destOrd="0" presId="urn:microsoft.com/office/officeart/2005/8/layout/process1"/>
    <dgm:cxn modelId="{7B05E5FF-D5A7-4462-B86D-8525D48664A5}" type="presParOf" srcId="{B3F06563-AB65-4F6D-88F6-B958540431EE}" destId="{E387A140-BF6B-46BE-803D-7A17C3578080}" srcOrd="1" destOrd="0" presId="urn:microsoft.com/office/officeart/2005/8/layout/process1"/>
    <dgm:cxn modelId="{8061BC88-48A4-4EF5-B945-1B5C94E13442}" type="presParOf" srcId="{E387A140-BF6B-46BE-803D-7A17C3578080}" destId="{7F8919BC-4C93-46A6-80C1-4457F34C54C6}" srcOrd="0" destOrd="0" presId="urn:microsoft.com/office/officeart/2005/8/layout/process1"/>
    <dgm:cxn modelId="{0DACF7F0-82A9-4466-A5EB-7D07FF3349A6}" type="presParOf" srcId="{B3F06563-AB65-4F6D-88F6-B958540431EE}" destId="{A386F519-545C-4759-B172-FC70793F372F}" srcOrd="2" destOrd="0" presId="urn:microsoft.com/office/officeart/2005/8/layout/process1"/>
    <dgm:cxn modelId="{8D897379-8A65-43E5-8A69-A3EC270FE8E8}" type="presParOf" srcId="{B3F06563-AB65-4F6D-88F6-B958540431EE}" destId="{113695D7-2837-41C4-95C9-2E1C3BF1E6F4}" srcOrd="3" destOrd="0" presId="urn:microsoft.com/office/officeart/2005/8/layout/process1"/>
    <dgm:cxn modelId="{7097C816-736B-4E01-AF9B-F50151793666}" type="presParOf" srcId="{113695D7-2837-41C4-95C9-2E1C3BF1E6F4}" destId="{8ABF73BA-4282-4845-95D1-8594FCBC7907}" srcOrd="0" destOrd="0" presId="urn:microsoft.com/office/officeart/2005/8/layout/process1"/>
    <dgm:cxn modelId="{78859D83-1603-4E20-A45A-F10E84BDE7D6}" type="presParOf" srcId="{B3F06563-AB65-4F6D-88F6-B958540431EE}" destId="{44A8B2E6-2F3F-4A2D-930B-F3D3100B67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4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4C543F-D735-47AB-85D1-F9ABB6277E9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1D7B7B-6D29-4880-B903-35AD6EDF7E7A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Социальная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сфера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 (72,1%)</a:t>
          </a:r>
          <a:endParaRPr lang="ru-RU" dirty="0">
            <a:solidFill>
              <a:schemeClr val="tx1"/>
            </a:solidFill>
          </a:endParaRPr>
        </a:p>
      </dgm:t>
    </dgm:pt>
    <dgm:pt modelId="{288F3E99-8B39-413B-83D5-F28EC4D41807}" type="parTrans" cxnId="{CCF744E0-6EC7-40E5-9AA3-DE37D00AE4D3}">
      <dgm:prSet/>
      <dgm:spPr/>
      <dgm:t>
        <a:bodyPr/>
        <a:lstStyle/>
        <a:p>
          <a:endParaRPr lang="ru-RU"/>
        </a:p>
      </dgm:t>
    </dgm:pt>
    <dgm:pt modelId="{9E207133-2BCE-4FE8-8E18-8F36123782B4}" type="sibTrans" cxnId="{CCF744E0-6EC7-40E5-9AA3-DE37D00AE4D3}">
      <dgm:prSet/>
      <dgm:spPr/>
      <dgm:t>
        <a:bodyPr/>
        <a:lstStyle/>
        <a:p>
          <a:endParaRPr lang="ru-RU"/>
        </a:p>
      </dgm:t>
    </dgm:pt>
    <dgm:pt modelId="{3DA62A9B-D3B2-433D-8AD2-18B39E01C635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Образование (48,9%)</a:t>
          </a:r>
          <a:endParaRPr lang="ru-RU" dirty="0">
            <a:solidFill>
              <a:schemeClr val="tx1"/>
            </a:solidFill>
          </a:endParaRPr>
        </a:p>
      </dgm:t>
    </dgm:pt>
    <dgm:pt modelId="{AD05C9D7-F2CA-46EB-99F1-4285CF5D9D8E}" type="parTrans" cxnId="{0A58D8F6-E406-49E2-8D82-9D3C9781BBF3}">
      <dgm:prSet/>
      <dgm:spPr/>
      <dgm:t>
        <a:bodyPr/>
        <a:lstStyle/>
        <a:p>
          <a:endParaRPr lang="ru-RU"/>
        </a:p>
      </dgm:t>
    </dgm:pt>
    <dgm:pt modelId="{ED87186C-9F9A-4CBF-8469-4287F5B6B1E3}" type="sibTrans" cxnId="{0A58D8F6-E406-49E2-8D82-9D3C9781BBF3}">
      <dgm:prSet/>
      <dgm:spPr/>
      <dgm:t>
        <a:bodyPr/>
        <a:lstStyle/>
        <a:p>
          <a:endParaRPr lang="ru-RU"/>
        </a:p>
      </dgm:t>
    </dgm:pt>
    <dgm:pt modelId="{256E7677-3FE0-4E0C-91ED-0BFEFF56A5C2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Культура, кинематография (2,9%)</a:t>
          </a:r>
          <a:endParaRPr lang="ru-RU" dirty="0">
            <a:solidFill>
              <a:schemeClr val="tx1"/>
            </a:solidFill>
          </a:endParaRPr>
        </a:p>
      </dgm:t>
    </dgm:pt>
    <dgm:pt modelId="{5D4883DC-1D69-4B9E-ABC0-A2C7EA9F6C47}" type="parTrans" cxnId="{D773DBFD-B6DE-403C-B13C-5B928FD89EDC}">
      <dgm:prSet/>
      <dgm:spPr/>
      <dgm:t>
        <a:bodyPr/>
        <a:lstStyle/>
        <a:p>
          <a:endParaRPr lang="ru-RU"/>
        </a:p>
      </dgm:t>
    </dgm:pt>
    <dgm:pt modelId="{C917BDE6-2F82-485D-93A0-F308DD669658}" type="sibTrans" cxnId="{D773DBFD-B6DE-403C-B13C-5B928FD89EDC}">
      <dgm:prSet/>
      <dgm:spPr/>
      <dgm:t>
        <a:bodyPr/>
        <a:lstStyle/>
        <a:p>
          <a:endParaRPr lang="ru-RU"/>
        </a:p>
      </dgm:t>
    </dgm:pt>
    <dgm:pt modelId="{DA76A8CD-3BD4-43AB-A43B-C4D2062A08FB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Здравоохранение (0,6%)</a:t>
          </a:r>
          <a:endParaRPr lang="ru-RU" dirty="0">
            <a:solidFill>
              <a:schemeClr val="tx1"/>
            </a:solidFill>
          </a:endParaRPr>
        </a:p>
      </dgm:t>
    </dgm:pt>
    <dgm:pt modelId="{0C2309EB-986A-49A6-877D-1C4D28B76508}" type="parTrans" cxnId="{9C981D15-BE42-456C-9544-B1671F0B0B14}">
      <dgm:prSet/>
      <dgm:spPr/>
      <dgm:t>
        <a:bodyPr/>
        <a:lstStyle/>
        <a:p>
          <a:endParaRPr lang="ru-RU"/>
        </a:p>
      </dgm:t>
    </dgm:pt>
    <dgm:pt modelId="{007BFA6C-C442-4D9A-8EF1-2E5402D42A2B}" type="sibTrans" cxnId="{9C981D15-BE42-456C-9544-B1671F0B0B14}">
      <dgm:prSet/>
      <dgm:spPr/>
      <dgm:t>
        <a:bodyPr/>
        <a:lstStyle/>
        <a:p>
          <a:endParaRPr lang="ru-RU"/>
        </a:p>
      </dgm:t>
    </dgm:pt>
    <dgm:pt modelId="{33C5E7E3-8985-4913-8E41-2F241556FAA0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Физическая культура и спорт (0,2%)</a:t>
          </a:r>
          <a:endParaRPr lang="ru-RU" dirty="0">
            <a:solidFill>
              <a:schemeClr val="tx1"/>
            </a:solidFill>
          </a:endParaRPr>
        </a:p>
      </dgm:t>
    </dgm:pt>
    <dgm:pt modelId="{414814CE-0D54-4B26-96A2-5B382E140D70}" type="parTrans" cxnId="{2EAA5809-325C-4536-81FC-06EF5183CB73}">
      <dgm:prSet/>
      <dgm:spPr/>
      <dgm:t>
        <a:bodyPr/>
        <a:lstStyle/>
        <a:p>
          <a:endParaRPr lang="ru-RU"/>
        </a:p>
      </dgm:t>
    </dgm:pt>
    <dgm:pt modelId="{4A5A3374-9611-4A75-A82A-80E24B0E4569}" type="sibTrans" cxnId="{2EAA5809-325C-4536-81FC-06EF5183CB73}">
      <dgm:prSet/>
      <dgm:spPr/>
      <dgm:t>
        <a:bodyPr/>
        <a:lstStyle/>
        <a:p>
          <a:endParaRPr lang="ru-RU"/>
        </a:p>
      </dgm:t>
    </dgm:pt>
    <dgm:pt modelId="{50B903F0-B96B-4433-BCA1-0BA219CC3BAA}">
      <dgm:prSet phldrT="[Текст]"/>
      <dgm:spPr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gm:spPr>
      <dgm:t>
        <a:bodyPr/>
        <a:lstStyle/>
        <a:p>
          <a:pPr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Социальная политика </a:t>
          </a:r>
        </a:p>
        <a:p>
          <a:pPr>
            <a:spcAft>
              <a:spcPts val="0"/>
            </a:spcAft>
          </a:pPr>
          <a:r>
            <a:rPr lang="ru-RU" dirty="0" smtClean="0">
              <a:solidFill>
                <a:schemeClr val="tx1"/>
              </a:solidFill>
            </a:rPr>
            <a:t>(19,5%)</a:t>
          </a:r>
          <a:endParaRPr lang="ru-RU" dirty="0">
            <a:solidFill>
              <a:schemeClr val="tx1"/>
            </a:solidFill>
          </a:endParaRPr>
        </a:p>
      </dgm:t>
    </dgm:pt>
    <dgm:pt modelId="{8E56A5AC-9F62-448A-A304-666A648186E1}" type="parTrans" cxnId="{F94861F0-046C-418F-B11C-2108C98D5DAC}">
      <dgm:prSet/>
      <dgm:spPr/>
      <dgm:t>
        <a:bodyPr/>
        <a:lstStyle/>
        <a:p>
          <a:endParaRPr lang="ru-RU"/>
        </a:p>
      </dgm:t>
    </dgm:pt>
    <dgm:pt modelId="{724A6B6E-3444-4204-B379-8FB296FECE5A}" type="sibTrans" cxnId="{F94861F0-046C-418F-B11C-2108C98D5DAC}">
      <dgm:prSet/>
      <dgm:spPr/>
      <dgm:t>
        <a:bodyPr/>
        <a:lstStyle/>
        <a:p>
          <a:endParaRPr lang="ru-RU"/>
        </a:p>
      </dgm:t>
    </dgm:pt>
    <dgm:pt modelId="{F4617E35-DC12-46A1-BC63-C88797495612}" type="pres">
      <dgm:prSet presAssocID="{3A4C543F-D735-47AB-85D1-F9ABB6277E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B473FDD-4CF6-4556-8C15-0F72525ED332}" type="pres">
      <dgm:prSet presAssocID="{8D1D7B7B-6D29-4880-B903-35AD6EDF7E7A}" presName="hierRoot1" presStyleCnt="0">
        <dgm:presLayoutVars>
          <dgm:hierBranch val="init"/>
        </dgm:presLayoutVars>
      </dgm:prSet>
      <dgm:spPr/>
    </dgm:pt>
    <dgm:pt modelId="{437ABAEE-CEB0-4856-BA99-5716BA2FB354}" type="pres">
      <dgm:prSet presAssocID="{8D1D7B7B-6D29-4880-B903-35AD6EDF7E7A}" presName="rootComposite1" presStyleCnt="0"/>
      <dgm:spPr/>
    </dgm:pt>
    <dgm:pt modelId="{037671E1-D655-4F85-9273-285B8DDA06A9}" type="pres">
      <dgm:prSet presAssocID="{8D1D7B7B-6D29-4880-B903-35AD6EDF7E7A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525DF2-026B-486C-93A1-491E930A574C}" type="pres">
      <dgm:prSet presAssocID="{8D1D7B7B-6D29-4880-B903-35AD6EDF7E7A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28F305F-6D28-4B54-8B4A-819F9C22F8C1}" type="pres">
      <dgm:prSet presAssocID="{8D1D7B7B-6D29-4880-B903-35AD6EDF7E7A}" presName="hierChild2" presStyleCnt="0"/>
      <dgm:spPr/>
    </dgm:pt>
    <dgm:pt modelId="{9314AE7B-8DF7-4897-BD7B-99AA7DDE614F}" type="pres">
      <dgm:prSet presAssocID="{AD05C9D7-F2CA-46EB-99F1-4285CF5D9D8E}" presName="Name37" presStyleLbl="parChTrans1D2" presStyleIdx="0" presStyleCnt="5"/>
      <dgm:spPr/>
      <dgm:t>
        <a:bodyPr/>
        <a:lstStyle/>
        <a:p>
          <a:endParaRPr lang="ru-RU"/>
        </a:p>
      </dgm:t>
    </dgm:pt>
    <dgm:pt modelId="{48AFEA69-E7D7-4987-8141-A8D388012F9B}" type="pres">
      <dgm:prSet presAssocID="{3DA62A9B-D3B2-433D-8AD2-18B39E01C635}" presName="hierRoot2" presStyleCnt="0">
        <dgm:presLayoutVars>
          <dgm:hierBranch val="init"/>
        </dgm:presLayoutVars>
      </dgm:prSet>
      <dgm:spPr/>
    </dgm:pt>
    <dgm:pt modelId="{49E71266-9E3F-4047-81F6-2601A423F2F1}" type="pres">
      <dgm:prSet presAssocID="{3DA62A9B-D3B2-433D-8AD2-18B39E01C635}" presName="rootComposite" presStyleCnt="0"/>
      <dgm:spPr/>
    </dgm:pt>
    <dgm:pt modelId="{DEA10691-9242-42E3-848D-63DEE716F612}" type="pres">
      <dgm:prSet presAssocID="{3DA62A9B-D3B2-433D-8AD2-18B39E01C635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19EF23-1B61-4F0C-B8A3-996810BDE279}" type="pres">
      <dgm:prSet presAssocID="{3DA62A9B-D3B2-433D-8AD2-18B39E01C635}" presName="rootConnector" presStyleLbl="node2" presStyleIdx="0" presStyleCnt="5"/>
      <dgm:spPr/>
      <dgm:t>
        <a:bodyPr/>
        <a:lstStyle/>
        <a:p>
          <a:endParaRPr lang="ru-RU"/>
        </a:p>
      </dgm:t>
    </dgm:pt>
    <dgm:pt modelId="{3CE24979-D823-4F70-9428-9038615EB6EA}" type="pres">
      <dgm:prSet presAssocID="{3DA62A9B-D3B2-433D-8AD2-18B39E01C635}" presName="hierChild4" presStyleCnt="0"/>
      <dgm:spPr/>
    </dgm:pt>
    <dgm:pt modelId="{A42C1D96-ACD4-4541-A35F-DC03C369D27A}" type="pres">
      <dgm:prSet presAssocID="{3DA62A9B-D3B2-433D-8AD2-18B39E01C635}" presName="hierChild5" presStyleCnt="0"/>
      <dgm:spPr/>
    </dgm:pt>
    <dgm:pt modelId="{D4879DE3-7D50-42E1-9695-C649168F58BB}" type="pres">
      <dgm:prSet presAssocID="{5D4883DC-1D69-4B9E-ABC0-A2C7EA9F6C47}" presName="Name37" presStyleLbl="parChTrans1D2" presStyleIdx="1" presStyleCnt="5"/>
      <dgm:spPr/>
      <dgm:t>
        <a:bodyPr/>
        <a:lstStyle/>
        <a:p>
          <a:endParaRPr lang="ru-RU"/>
        </a:p>
      </dgm:t>
    </dgm:pt>
    <dgm:pt modelId="{70D70F11-62E6-4603-97FF-677EACC7903D}" type="pres">
      <dgm:prSet presAssocID="{256E7677-3FE0-4E0C-91ED-0BFEFF56A5C2}" presName="hierRoot2" presStyleCnt="0">
        <dgm:presLayoutVars>
          <dgm:hierBranch val="init"/>
        </dgm:presLayoutVars>
      </dgm:prSet>
      <dgm:spPr/>
    </dgm:pt>
    <dgm:pt modelId="{DBA5C151-A377-48C6-BDDC-127F9FF1EC5B}" type="pres">
      <dgm:prSet presAssocID="{256E7677-3FE0-4E0C-91ED-0BFEFF56A5C2}" presName="rootComposite" presStyleCnt="0"/>
      <dgm:spPr/>
    </dgm:pt>
    <dgm:pt modelId="{B45953C3-3512-4E23-87FC-C7615F8E571A}" type="pres">
      <dgm:prSet presAssocID="{256E7677-3FE0-4E0C-91ED-0BFEFF56A5C2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7CEB14-CF9D-4536-9E18-780D50DCC77B}" type="pres">
      <dgm:prSet presAssocID="{256E7677-3FE0-4E0C-91ED-0BFEFF56A5C2}" presName="rootConnector" presStyleLbl="node2" presStyleIdx="1" presStyleCnt="5"/>
      <dgm:spPr/>
      <dgm:t>
        <a:bodyPr/>
        <a:lstStyle/>
        <a:p>
          <a:endParaRPr lang="ru-RU"/>
        </a:p>
      </dgm:t>
    </dgm:pt>
    <dgm:pt modelId="{D292CDAE-9F43-49B4-844C-CD5E5CE38354}" type="pres">
      <dgm:prSet presAssocID="{256E7677-3FE0-4E0C-91ED-0BFEFF56A5C2}" presName="hierChild4" presStyleCnt="0"/>
      <dgm:spPr/>
    </dgm:pt>
    <dgm:pt modelId="{06B9E115-D8B0-4575-8863-96B0646DE743}" type="pres">
      <dgm:prSet presAssocID="{256E7677-3FE0-4E0C-91ED-0BFEFF56A5C2}" presName="hierChild5" presStyleCnt="0"/>
      <dgm:spPr/>
    </dgm:pt>
    <dgm:pt modelId="{555954BE-744D-4EDD-92CB-8B6472308A31}" type="pres">
      <dgm:prSet presAssocID="{0C2309EB-986A-49A6-877D-1C4D28B76508}" presName="Name37" presStyleLbl="parChTrans1D2" presStyleIdx="2" presStyleCnt="5"/>
      <dgm:spPr/>
      <dgm:t>
        <a:bodyPr/>
        <a:lstStyle/>
        <a:p>
          <a:endParaRPr lang="ru-RU"/>
        </a:p>
      </dgm:t>
    </dgm:pt>
    <dgm:pt modelId="{4858589C-611E-41A2-AE4F-5CBC496AEA0D}" type="pres">
      <dgm:prSet presAssocID="{DA76A8CD-3BD4-43AB-A43B-C4D2062A08FB}" presName="hierRoot2" presStyleCnt="0">
        <dgm:presLayoutVars>
          <dgm:hierBranch val="init"/>
        </dgm:presLayoutVars>
      </dgm:prSet>
      <dgm:spPr/>
    </dgm:pt>
    <dgm:pt modelId="{6392A223-6901-48AC-BE20-8238AB30A7AA}" type="pres">
      <dgm:prSet presAssocID="{DA76A8CD-3BD4-43AB-A43B-C4D2062A08FB}" presName="rootComposite" presStyleCnt="0"/>
      <dgm:spPr/>
    </dgm:pt>
    <dgm:pt modelId="{B5F3CAC2-9B97-44CE-8EF8-CB0E2D18AD42}" type="pres">
      <dgm:prSet presAssocID="{DA76A8CD-3BD4-43AB-A43B-C4D2062A08FB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751A56-E6E1-4AF9-B3D5-12F89136AEF9}" type="pres">
      <dgm:prSet presAssocID="{DA76A8CD-3BD4-43AB-A43B-C4D2062A08FB}" presName="rootConnector" presStyleLbl="node2" presStyleIdx="2" presStyleCnt="5"/>
      <dgm:spPr/>
      <dgm:t>
        <a:bodyPr/>
        <a:lstStyle/>
        <a:p>
          <a:endParaRPr lang="ru-RU"/>
        </a:p>
      </dgm:t>
    </dgm:pt>
    <dgm:pt modelId="{1BC2DAA6-C69D-4BC6-898F-CFFCA3208FE7}" type="pres">
      <dgm:prSet presAssocID="{DA76A8CD-3BD4-43AB-A43B-C4D2062A08FB}" presName="hierChild4" presStyleCnt="0"/>
      <dgm:spPr/>
    </dgm:pt>
    <dgm:pt modelId="{71540A31-093E-4B54-B79D-49D8F55FB897}" type="pres">
      <dgm:prSet presAssocID="{DA76A8CD-3BD4-43AB-A43B-C4D2062A08FB}" presName="hierChild5" presStyleCnt="0"/>
      <dgm:spPr/>
    </dgm:pt>
    <dgm:pt modelId="{6F05175B-615C-426D-AC34-2B7793679D07}" type="pres">
      <dgm:prSet presAssocID="{8E56A5AC-9F62-448A-A304-666A648186E1}" presName="Name37" presStyleLbl="parChTrans1D2" presStyleIdx="3" presStyleCnt="5"/>
      <dgm:spPr/>
      <dgm:t>
        <a:bodyPr/>
        <a:lstStyle/>
        <a:p>
          <a:endParaRPr lang="ru-RU"/>
        </a:p>
      </dgm:t>
    </dgm:pt>
    <dgm:pt modelId="{DB14EFA2-BE24-41DB-B5FB-B824261E1C5B}" type="pres">
      <dgm:prSet presAssocID="{50B903F0-B96B-4433-BCA1-0BA219CC3BAA}" presName="hierRoot2" presStyleCnt="0">
        <dgm:presLayoutVars>
          <dgm:hierBranch val="init"/>
        </dgm:presLayoutVars>
      </dgm:prSet>
      <dgm:spPr/>
    </dgm:pt>
    <dgm:pt modelId="{AD9E87E5-E3E7-4780-8189-315A52EF0B4F}" type="pres">
      <dgm:prSet presAssocID="{50B903F0-B96B-4433-BCA1-0BA219CC3BAA}" presName="rootComposite" presStyleCnt="0"/>
      <dgm:spPr/>
    </dgm:pt>
    <dgm:pt modelId="{5951A791-2E40-4BF5-8245-75A1682ED510}" type="pres">
      <dgm:prSet presAssocID="{50B903F0-B96B-4433-BCA1-0BA219CC3BAA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CD61DF-4D8E-42B0-AD72-213C665846B5}" type="pres">
      <dgm:prSet presAssocID="{50B903F0-B96B-4433-BCA1-0BA219CC3BAA}" presName="rootConnector" presStyleLbl="node2" presStyleIdx="3" presStyleCnt="5"/>
      <dgm:spPr/>
      <dgm:t>
        <a:bodyPr/>
        <a:lstStyle/>
        <a:p>
          <a:endParaRPr lang="ru-RU"/>
        </a:p>
      </dgm:t>
    </dgm:pt>
    <dgm:pt modelId="{96FF5614-7BDB-4928-B261-E5735F1C3C92}" type="pres">
      <dgm:prSet presAssocID="{50B903F0-B96B-4433-BCA1-0BA219CC3BAA}" presName="hierChild4" presStyleCnt="0"/>
      <dgm:spPr/>
    </dgm:pt>
    <dgm:pt modelId="{138B05A9-E0DA-44BB-8CC1-420A576C8FED}" type="pres">
      <dgm:prSet presAssocID="{50B903F0-B96B-4433-BCA1-0BA219CC3BAA}" presName="hierChild5" presStyleCnt="0"/>
      <dgm:spPr/>
    </dgm:pt>
    <dgm:pt modelId="{8502E41C-5939-479A-9F61-690FB09454EA}" type="pres">
      <dgm:prSet presAssocID="{414814CE-0D54-4B26-96A2-5B382E140D70}" presName="Name37" presStyleLbl="parChTrans1D2" presStyleIdx="4" presStyleCnt="5"/>
      <dgm:spPr/>
      <dgm:t>
        <a:bodyPr/>
        <a:lstStyle/>
        <a:p>
          <a:endParaRPr lang="ru-RU"/>
        </a:p>
      </dgm:t>
    </dgm:pt>
    <dgm:pt modelId="{10FB60FC-7659-4BBC-87FD-BCC1C0F2AE6F}" type="pres">
      <dgm:prSet presAssocID="{33C5E7E3-8985-4913-8E41-2F241556FAA0}" presName="hierRoot2" presStyleCnt="0">
        <dgm:presLayoutVars>
          <dgm:hierBranch val="init"/>
        </dgm:presLayoutVars>
      </dgm:prSet>
      <dgm:spPr/>
    </dgm:pt>
    <dgm:pt modelId="{6AC7B0FB-D0CB-4FB8-A6D0-EE301F912B1E}" type="pres">
      <dgm:prSet presAssocID="{33C5E7E3-8985-4913-8E41-2F241556FAA0}" presName="rootComposite" presStyleCnt="0"/>
      <dgm:spPr/>
    </dgm:pt>
    <dgm:pt modelId="{16DE2DA3-AAD5-4CFD-8B1A-B58D16C6C458}" type="pres">
      <dgm:prSet presAssocID="{33C5E7E3-8985-4913-8E41-2F241556FAA0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30B85-2F42-452F-A9B4-9825238C5C19}" type="pres">
      <dgm:prSet presAssocID="{33C5E7E3-8985-4913-8E41-2F241556FAA0}" presName="rootConnector" presStyleLbl="node2" presStyleIdx="4" presStyleCnt="5"/>
      <dgm:spPr/>
      <dgm:t>
        <a:bodyPr/>
        <a:lstStyle/>
        <a:p>
          <a:endParaRPr lang="ru-RU"/>
        </a:p>
      </dgm:t>
    </dgm:pt>
    <dgm:pt modelId="{FEB7534C-974C-4494-A742-F43A698F01D8}" type="pres">
      <dgm:prSet presAssocID="{33C5E7E3-8985-4913-8E41-2F241556FAA0}" presName="hierChild4" presStyleCnt="0"/>
      <dgm:spPr/>
    </dgm:pt>
    <dgm:pt modelId="{DCA6201B-06E4-4C3E-A2E2-65B5CEDC62A8}" type="pres">
      <dgm:prSet presAssocID="{33C5E7E3-8985-4913-8E41-2F241556FAA0}" presName="hierChild5" presStyleCnt="0"/>
      <dgm:spPr/>
    </dgm:pt>
    <dgm:pt modelId="{AA08C8FF-C98E-4D92-A8FA-48584CDB9F19}" type="pres">
      <dgm:prSet presAssocID="{8D1D7B7B-6D29-4880-B903-35AD6EDF7E7A}" presName="hierChild3" presStyleCnt="0"/>
      <dgm:spPr/>
    </dgm:pt>
  </dgm:ptLst>
  <dgm:cxnLst>
    <dgm:cxn modelId="{7A3B5399-86A4-4D82-8C20-DCF60BF63CC7}" type="presOf" srcId="{8D1D7B7B-6D29-4880-B903-35AD6EDF7E7A}" destId="{38525DF2-026B-486C-93A1-491E930A574C}" srcOrd="1" destOrd="0" presId="urn:microsoft.com/office/officeart/2005/8/layout/orgChart1"/>
    <dgm:cxn modelId="{09103676-F9FB-468C-B402-351BE4B419E8}" type="presOf" srcId="{5D4883DC-1D69-4B9E-ABC0-A2C7EA9F6C47}" destId="{D4879DE3-7D50-42E1-9695-C649168F58BB}" srcOrd="0" destOrd="0" presId="urn:microsoft.com/office/officeart/2005/8/layout/orgChart1"/>
    <dgm:cxn modelId="{89627DF0-B92D-4988-95BE-B95D2E557152}" type="presOf" srcId="{8D1D7B7B-6D29-4880-B903-35AD6EDF7E7A}" destId="{037671E1-D655-4F85-9273-285B8DDA06A9}" srcOrd="0" destOrd="0" presId="urn:microsoft.com/office/officeart/2005/8/layout/orgChart1"/>
    <dgm:cxn modelId="{F64CBD35-12D2-421B-85B3-6F735A317316}" type="presOf" srcId="{DA76A8CD-3BD4-43AB-A43B-C4D2062A08FB}" destId="{B5F3CAC2-9B97-44CE-8EF8-CB0E2D18AD42}" srcOrd="0" destOrd="0" presId="urn:microsoft.com/office/officeart/2005/8/layout/orgChart1"/>
    <dgm:cxn modelId="{E5E4AB5E-86D2-490A-BD6F-B4E71A09DEB6}" type="presOf" srcId="{33C5E7E3-8985-4913-8E41-2F241556FAA0}" destId="{16DE2DA3-AAD5-4CFD-8B1A-B58D16C6C458}" srcOrd="0" destOrd="0" presId="urn:microsoft.com/office/officeart/2005/8/layout/orgChart1"/>
    <dgm:cxn modelId="{9721B1AB-9B0D-47D0-B062-4013A6C81920}" type="presOf" srcId="{8E56A5AC-9F62-448A-A304-666A648186E1}" destId="{6F05175B-615C-426D-AC34-2B7793679D07}" srcOrd="0" destOrd="0" presId="urn:microsoft.com/office/officeart/2005/8/layout/orgChart1"/>
    <dgm:cxn modelId="{9C981D15-BE42-456C-9544-B1671F0B0B14}" srcId="{8D1D7B7B-6D29-4880-B903-35AD6EDF7E7A}" destId="{DA76A8CD-3BD4-43AB-A43B-C4D2062A08FB}" srcOrd="2" destOrd="0" parTransId="{0C2309EB-986A-49A6-877D-1C4D28B76508}" sibTransId="{007BFA6C-C442-4D9A-8EF1-2E5402D42A2B}"/>
    <dgm:cxn modelId="{549859DC-8EB1-41D4-B512-34CE00A01A20}" type="presOf" srcId="{3DA62A9B-D3B2-433D-8AD2-18B39E01C635}" destId="{2B19EF23-1B61-4F0C-B8A3-996810BDE279}" srcOrd="1" destOrd="0" presId="urn:microsoft.com/office/officeart/2005/8/layout/orgChart1"/>
    <dgm:cxn modelId="{6F1CA774-7170-4341-8ADE-0D5E0531A09D}" type="presOf" srcId="{50B903F0-B96B-4433-BCA1-0BA219CC3BAA}" destId="{0ACD61DF-4D8E-42B0-AD72-213C665846B5}" srcOrd="1" destOrd="0" presId="urn:microsoft.com/office/officeart/2005/8/layout/orgChart1"/>
    <dgm:cxn modelId="{2A599ECB-0BB7-492E-AC7F-9987BD920BFC}" type="presOf" srcId="{AD05C9D7-F2CA-46EB-99F1-4285CF5D9D8E}" destId="{9314AE7B-8DF7-4897-BD7B-99AA7DDE614F}" srcOrd="0" destOrd="0" presId="urn:microsoft.com/office/officeart/2005/8/layout/orgChart1"/>
    <dgm:cxn modelId="{C7EBEEC8-6465-4D9F-9C85-219A3FF6AEFF}" type="presOf" srcId="{0C2309EB-986A-49A6-877D-1C4D28B76508}" destId="{555954BE-744D-4EDD-92CB-8B6472308A31}" srcOrd="0" destOrd="0" presId="urn:microsoft.com/office/officeart/2005/8/layout/orgChart1"/>
    <dgm:cxn modelId="{D06B48F4-43EC-41A3-850B-020E8DC21038}" type="presOf" srcId="{256E7677-3FE0-4E0C-91ED-0BFEFF56A5C2}" destId="{937CEB14-CF9D-4536-9E18-780D50DCC77B}" srcOrd="1" destOrd="0" presId="urn:microsoft.com/office/officeart/2005/8/layout/orgChart1"/>
    <dgm:cxn modelId="{B2A56A83-F6A6-492D-B60F-C01D0AF9E6FF}" type="presOf" srcId="{3DA62A9B-D3B2-433D-8AD2-18B39E01C635}" destId="{DEA10691-9242-42E3-848D-63DEE716F612}" srcOrd="0" destOrd="0" presId="urn:microsoft.com/office/officeart/2005/8/layout/orgChart1"/>
    <dgm:cxn modelId="{3DC75B4A-29E9-4D80-8825-73E18D0A5854}" type="presOf" srcId="{50B903F0-B96B-4433-BCA1-0BA219CC3BAA}" destId="{5951A791-2E40-4BF5-8245-75A1682ED510}" srcOrd="0" destOrd="0" presId="urn:microsoft.com/office/officeart/2005/8/layout/orgChart1"/>
    <dgm:cxn modelId="{CCF744E0-6EC7-40E5-9AA3-DE37D00AE4D3}" srcId="{3A4C543F-D735-47AB-85D1-F9ABB6277E90}" destId="{8D1D7B7B-6D29-4880-B903-35AD6EDF7E7A}" srcOrd="0" destOrd="0" parTransId="{288F3E99-8B39-413B-83D5-F28EC4D41807}" sibTransId="{9E207133-2BCE-4FE8-8E18-8F36123782B4}"/>
    <dgm:cxn modelId="{A3CF585C-79F9-4AC2-85E5-D472CD0E747C}" type="presOf" srcId="{256E7677-3FE0-4E0C-91ED-0BFEFF56A5C2}" destId="{B45953C3-3512-4E23-87FC-C7615F8E571A}" srcOrd="0" destOrd="0" presId="urn:microsoft.com/office/officeart/2005/8/layout/orgChart1"/>
    <dgm:cxn modelId="{7C80CA6F-BADD-499A-BC29-BCE7799BC816}" type="presOf" srcId="{33C5E7E3-8985-4913-8E41-2F241556FAA0}" destId="{0A630B85-2F42-452F-A9B4-9825238C5C19}" srcOrd="1" destOrd="0" presId="urn:microsoft.com/office/officeart/2005/8/layout/orgChart1"/>
    <dgm:cxn modelId="{D773DBFD-B6DE-403C-B13C-5B928FD89EDC}" srcId="{8D1D7B7B-6D29-4880-B903-35AD6EDF7E7A}" destId="{256E7677-3FE0-4E0C-91ED-0BFEFF56A5C2}" srcOrd="1" destOrd="0" parTransId="{5D4883DC-1D69-4B9E-ABC0-A2C7EA9F6C47}" sibTransId="{C917BDE6-2F82-485D-93A0-F308DD669658}"/>
    <dgm:cxn modelId="{F94861F0-046C-418F-B11C-2108C98D5DAC}" srcId="{8D1D7B7B-6D29-4880-B903-35AD6EDF7E7A}" destId="{50B903F0-B96B-4433-BCA1-0BA219CC3BAA}" srcOrd="3" destOrd="0" parTransId="{8E56A5AC-9F62-448A-A304-666A648186E1}" sibTransId="{724A6B6E-3444-4204-B379-8FB296FECE5A}"/>
    <dgm:cxn modelId="{2EAA5809-325C-4536-81FC-06EF5183CB73}" srcId="{8D1D7B7B-6D29-4880-B903-35AD6EDF7E7A}" destId="{33C5E7E3-8985-4913-8E41-2F241556FAA0}" srcOrd="4" destOrd="0" parTransId="{414814CE-0D54-4B26-96A2-5B382E140D70}" sibTransId="{4A5A3374-9611-4A75-A82A-80E24B0E4569}"/>
    <dgm:cxn modelId="{AA9EA235-6553-4F01-88A4-F451D3161028}" type="presOf" srcId="{414814CE-0D54-4B26-96A2-5B382E140D70}" destId="{8502E41C-5939-479A-9F61-690FB09454EA}" srcOrd="0" destOrd="0" presId="urn:microsoft.com/office/officeart/2005/8/layout/orgChart1"/>
    <dgm:cxn modelId="{41A6C6DD-ABC1-45B6-82ED-DE0A57FB4F3F}" type="presOf" srcId="{DA76A8CD-3BD4-43AB-A43B-C4D2062A08FB}" destId="{02751A56-E6E1-4AF9-B3D5-12F89136AEF9}" srcOrd="1" destOrd="0" presId="urn:microsoft.com/office/officeart/2005/8/layout/orgChart1"/>
    <dgm:cxn modelId="{654DD0CA-F0D9-4AF0-B887-E1F088AC9938}" type="presOf" srcId="{3A4C543F-D735-47AB-85D1-F9ABB6277E90}" destId="{F4617E35-DC12-46A1-BC63-C88797495612}" srcOrd="0" destOrd="0" presId="urn:microsoft.com/office/officeart/2005/8/layout/orgChart1"/>
    <dgm:cxn modelId="{0A58D8F6-E406-49E2-8D82-9D3C9781BBF3}" srcId="{8D1D7B7B-6D29-4880-B903-35AD6EDF7E7A}" destId="{3DA62A9B-D3B2-433D-8AD2-18B39E01C635}" srcOrd="0" destOrd="0" parTransId="{AD05C9D7-F2CA-46EB-99F1-4285CF5D9D8E}" sibTransId="{ED87186C-9F9A-4CBF-8469-4287F5B6B1E3}"/>
    <dgm:cxn modelId="{B360551C-E6B1-4D55-8D93-E09180AB4E88}" type="presParOf" srcId="{F4617E35-DC12-46A1-BC63-C88797495612}" destId="{CB473FDD-4CF6-4556-8C15-0F72525ED332}" srcOrd="0" destOrd="0" presId="urn:microsoft.com/office/officeart/2005/8/layout/orgChart1"/>
    <dgm:cxn modelId="{BEF777DF-09F8-431A-878F-B294209FF0FE}" type="presParOf" srcId="{CB473FDD-4CF6-4556-8C15-0F72525ED332}" destId="{437ABAEE-CEB0-4856-BA99-5716BA2FB354}" srcOrd="0" destOrd="0" presId="urn:microsoft.com/office/officeart/2005/8/layout/orgChart1"/>
    <dgm:cxn modelId="{BE10317B-FFA3-451E-A7EF-869FB2C59C63}" type="presParOf" srcId="{437ABAEE-CEB0-4856-BA99-5716BA2FB354}" destId="{037671E1-D655-4F85-9273-285B8DDA06A9}" srcOrd="0" destOrd="0" presId="urn:microsoft.com/office/officeart/2005/8/layout/orgChart1"/>
    <dgm:cxn modelId="{1B3C817D-DF4A-40F4-8B9C-C1DBFB2BD9D3}" type="presParOf" srcId="{437ABAEE-CEB0-4856-BA99-5716BA2FB354}" destId="{38525DF2-026B-486C-93A1-491E930A574C}" srcOrd="1" destOrd="0" presId="urn:microsoft.com/office/officeart/2005/8/layout/orgChart1"/>
    <dgm:cxn modelId="{34C4C56A-1808-40F2-949B-DA4C2E522CF7}" type="presParOf" srcId="{CB473FDD-4CF6-4556-8C15-0F72525ED332}" destId="{A28F305F-6D28-4B54-8B4A-819F9C22F8C1}" srcOrd="1" destOrd="0" presId="urn:microsoft.com/office/officeart/2005/8/layout/orgChart1"/>
    <dgm:cxn modelId="{9569771B-BD9E-4FD5-A77C-996FC732EC6D}" type="presParOf" srcId="{A28F305F-6D28-4B54-8B4A-819F9C22F8C1}" destId="{9314AE7B-8DF7-4897-BD7B-99AA7DDE614F}" srcOrd="0" destOrd="0" presId="urn:microsoft.com/office/officeart/2005/8/layout/orgChart1"/>
    <dgm:cxn modelId="{DBBA1537-5F75-403B-9415-FD27D040932C}" type="presParOf" srcId="{A28F305F-6D28-4B54-8B4A-819F9C22F8C1}" destId="{48AFEA69-E7D7-4987-8141-A8D388012F9B}" srcOrd="1" destOrd="0" presId="urn:microsoft.com/office/officeart/2005/8/layout/orgChart1"/>
    <dgm:cxn modelId="{EDE91C11-FCA3-4BCC-836D-7463CEEBAA8B}" type="presParOf" srcId="{48AFEA69-E7D7-4987-8141-A8D388012F9B}" destId="{49E71266-9E3F-4047-81F6-2601A423F2F1}" srcOrd="0" destOrd="0" presId="urn:microsoft.com/office/officeart/2005/8/layout/orgChart1"/>
    <dgm:cxn modelId="{51334F39-6AE7-465B-AEDA-504696D01CCB}" type="presParOf" srcId="{49E71266-9E3F-4047-81F6-2601A423F2F1}" destId="{DEA10691-9242-42E3-848D-63DEE716F612}" srcOrd="0" destOrd="0" presId="urn:microsoft.com/office/officeart/2005/8/layout/orgChart1"/>
    <dgm:cxn modelId="{58BAEDB0-F127-4EEA-B3F1-FA1A111CA3E6}" type="presParOf" srcId="{49E71266-9E3F-4047-81F6-2601A423F2F1}" destId="{2B19EF23-1B61-4F0C-B8A3-996810BDE279}" srcOrd="1" destOrd="0" presId="urn:microsoft.com/office/officeart/2005/8/layout/orgChart1"/>
    <dgm:cxn modelId="{74CDC3AE-03DC-4C50-A5C2-1BA3184C5024}" type="presParOf" srcId="{48AFEA69-E7D7-4987-8141-A8D388012F9B}" destId="{3CE24979-D823-4F70-9428-9038615EB6EA}" srcOrd="1" destOrd="0" presId="urn:microsoft.com/office/officeart/2005/8/layout/orgChart1"/>
    <dgm:cxn modelId="{242A9B91-64F7-44A9-B999-E5A8874E302C}" type="presParOf" srcId="{48AFEA69-E7D7-4987-8141-A8D388012F9B}" destId="{A42C1D96-ACD4-4541-A35F-DC03C369D27A}" srcOrd="2" destOrd="0" presId="urn:microsoft.com/office/officeart/2005/8/layout/orgChart1"/>
    <dgm:cxn modelId="{654C261E-351A-4258-AD1C-FF7DBAA9A319}" type="presParOf" srcId="{A28F305F-6D28-4B54-8B4A-819F9C22F8C1}" destId="{D4879DE3-7D50-42E1-9695-C649168F58BB}" srcOrd="2" destOrd="0" presId="urn:microsoft.com/office/officeart/2005/8/layout/orgChart1"/>
    <dgm:cxn modelId="{17C79E3F-6615-4468-9903-BA3A3C5E02BA}" type="presParOf" srcId="{A28F305F-6D28-4B54-8B4A-819F9C22F8C1}" destId="{70D70F11-62E6-4603-97FF-677EACC7903D}" srcOrd="3" destOrd="0" presId="urn:microsoft.com/office/officeart/2005/8/layout/orgChart1"/>
    <dgm:cxn modelId="{F3855BD5-1883-4A50-9346-3D1C861450B4}" type="presParOf" srcId="{70D70F11-62E6-4603-97FF-677EACC7903D}" destId="{DBA5C151-A377-48C6-BDDC-127F9FF1EC5B}" srcOrd="0" destOrd="0" presId="urn:microsoft.com/office/officeart/2005/8/layout/orgChart1"/>
    <dgm:cxn modelId="{22FE504B-761E-4236-ACAE-7FCE188231BB}" type="presParOf" srcId="{DBA5C151-A377-48C6-BDDC-127F9FF1EC5B}" destId="{B45953C3-3512-4E23-87FC-C7615F8E571A}" srcOrd="0" destOrd="0" presId="urn:microsoft.com/office/officeart/2005/8/layout/orgChart1"/>
    <dgm:cxn modelId="{43E5EF7C-CCA2-40CE-A23E-330E6A20722E}" type="presParOf" srcId="{DBA5C151-A377-48C6-BDDC-127F9FF1EC5B}" destId="{937CEB14-CF9D-4536-9E18-780D50DCC77B}" srcOrd="1" destOrd="0" presId="urn:microsoft.com/office/officeart/2005/8/layout/orgChart1"/>
    <dgm:cxn modelId="{ADDF2FB8-DC04-4C02-8040-C3B192B892C5}" type="presParOf" srcId="{70D70F11-62E6-4603-97FF-677EACC7903D}" destId="{D292CDAE-9F43-49B4-844C-CD5E5CE38354}" srcOrd="1" destOrd="0" presId="urn:microsoft.com/office/officeart/2005/8/layout/orgChart1"/>
    <dgm:cxn modelId="{C8D87AC0-3582-4668-8333-47D523F18668}" type="presParOf" srcId="{70D70F11-62E6-4603-97FF-677EACC7903D}" destId="{06B9E115-D8B0-4575-8863-96B0646DE743}" srcOrd="2" destOrd="0" presId="urn:microsoft.com/office/officeart/2005/8/layout/orgChart1"/>
    <dgm:cxn modelId="{4B58AF73-6A48-40D2-AC56-3A29618B1E09}" type="presParOf" srcId="{A28F305F-6D28-4B54-8B4A-819F9C22F8C1}" destId="{555954BE-744D-4EDD-92CB-8B6472308A31}" srcOrd="4" destOrd="0" presId="urn:microsoft.com/office/officeart/2005/8/layout/orgChart1"/>
    <dgm:cxn modelId="{044DD6D7-C551-49D2-AA07-9AF790438013}" type="presParOf" srcId="{A28F305F-6D28-4B54-8B4A-819F9C22F8C1}" destId="{4858589C-611E-41A2-AE4F-5CBC496AEA0D}" srcOrd="5" destOrd="0" presId="urn:microsoft.com/office/officeart/2005/8/layout/orgChart1"/>
    <dgm:cxn modelId="{54EC9309-2A67-4666-B16C-7BC771DF9BE7}" type="presParOf" srcId="{4858589C-611E-41A2-AE4F-5CBC496AEA0D}" destId="{6392A223-6901-48AC-BE20-8238AB30A7AA}" srcOrd="0" destOrd="0" presId="urn:microsoft.com/office/officeart/2005/8/layout/orgChart1"/>
    <dgm:cxn modelId="{1F67A3E7-F01A-44D9-8B75-AD4FBC9C8B05}" type="presParOf" srcId="{6392A223-6901-48AC-BE20-8238AB30A7AA}" destId="{B5F3CAC2-9B97-44CE-8EF8-CB0E2D18AD42}" srcOrd="0" destOrd="0" presId="urn:microsoft.com/office/officeart/2005/8/layout/orgChart1"/>
    <dgm:cxn modelId="{1009D7B4-F7F0-408E-A751-E935DAF894BF}" type="presParOf" srcId="{6392A223-6901-48AC-BE20-8238AB30A7AA}" destId="{02751A56-E6E1-4AF9-B3D5-12F89136AEF9}" srcOrd="1" destOrd="0" presId="urn:microsoft.com/office/officeart/2005/8/layout/orgChart1"/>
    <dgm:cxn modelId="{9D2D5AEB-9E49-4D4F-AE31-D3EDE79D81FF}" type="presParOf" srcId="{4858589C-611E-41A2-AE4F-5CBC496AEA0D}" destId="{1BC2DAA6-C69D-4BC6-898F-CFFCA3208FE7}" srcOrd="1" destOrd="0" presId="urn:microsoft.com/office/officeart/2005/8/layout/orgChart1"/>
    <dgm:cxn modelId="{A60D067C-AB5E-4730-B56D-761F8282DFE0}" type="presParOf" srcId="{4858589C-611E-41A2-AE4F-5CBC496AEA0D}" destId="{71540A31-093E-4B54-B79D-49D8F55FB897}" srcOrd="2" destOrd="0" presId="urn:microsoft.com/office/officeart/2005/8/layout/orgChart1"/>
    <dgm:cxn modelId="{7852EDA5-B9F0-4752-935A-D8A8E1C643C4}" type="presParOf" srcId="{A28F305F-6D28-4B54-8B4A-819F9C22F8C1}" destId="{6F05175B-615C-426D-AC34-2B7793679D07}" srcOrd="6" destOrd="0" presId="urn:microsoft.com/office/officeart/2005/8/layout/orgChart1"/>
    <dgm:cxn modelId="{56F7E2C2-22A5-4B95-88FC-F86AD32767EE}" type="presParOf" srcId="{A28F305F-6D28-4B54-8B4A-819F9C22F8C1}" destId="{DB14EFA2-BE24-41DB-B5FB-B824261E1C5B}" srcOrd="7" destOrd="0" presId="urn:microsoft.com/office/officeart/2005/8/layout/orgChart1"/>
    <dgm:cxn modelId="{294E1A03-CE55-49AC-9C2D-4F9E33B9F2A8}" type="presParOf" srcId="{DB14EFA2-BE24-41DB-B5FB-B824261E1C5B}" destId="{AD9E87E5-E3E7-4780-8189-315A52EF0B4F}" srcOrd="0" destOrd="0" presId="urn:microsoft.com/office/officeart/2005/8/layout/orgChart1"/>
    <dgm:cxn modelId="{BC61F9CF-565A-4146-AD3B-056D90EDA57A}" type="presParOf" srcId="{AD9E87E5-E3E7-4780-8189-315A52EF0B4F}" destId="{5951A791-2E40-4BF5-8245-75A1682ED510}" srcOrd="0" destOrd="0" presId="urn:microsoft.com/office/officeart/2005/8/layout/orgChart1"/>
    <dgm:cxn modelId="{44DA58A1-9CD4-421D-880A-15944E4AD83A}" type="presParOf" srcId="{AD9E87E5-E3E7-4780-8189-315A52EF0B4F}" destId="{0ACD61DF-4D8E-42B0-AD72-213C665846B5}" srcOrd="1" destOrd="0" presId="urn:microsoft.com/office/officeart/2005/8/layout/orgChart1"/>
    <dgm:cxn modelId="{5DD16D8A-E041-4CFA-BD67-F5676E20195D}" type="presParOf" srcId="{DB14EFA2-BE24-41DB-B5FB-B824261E1C5B}" destId="{96FF5614-7BDB-4928-B261-E5735F1C3C92}" srcOrd="1" destOrd="0" presId="urn:microsoft.com/office/officeart/2005/8/layout/orgChart1"/>
    <dgm:cxn modelId="{16B4067F-63F2-4D64-A042-ED88A668D9CE}" type="presParOf" srcId="{DB14EFA2-BE24-41DB-B5FB-B824261E1C5B}" destId="{138B05A9-E0DA-44BB-8CC1-420A576C8FED}" srcOrd="2" destOrd="0" presId="urn:microsoft.com/office/officeart/2005/8/layout/orgChart1"/>
    <dgm:cxn modelId="{EA51CD47-4E59-49BF-B91B-793FB301E1B8}" type="presParOf" srcId="{A28F305F-6D28-4B54-8B4A-819F9C22F8C1}" destId="{8502E41C-5939-479A-9F61-690FB09454EA}" srcOrd="8" destOrd="0" presId="urn:microsoft.com/office/officeart/2005/8/layout/orgChart1"/>
    <dgm:cxn modelId="{4958FA25-50F6-4D33-93AE-D26C7E30CCFC}" type="presParOf" srcId="{A28F305F-6D28-4B54-8B4A-819F9C22F8C1}" destId="{10FB60FC-7659-4BBC-87FD-BCC1C0F2AE6F}" srcOrd="9" destOrd="0" presId="urn:microsoft.com/office/officeart/2005/8/layout/orgChart1"/>
    <dgm:cxn modelId="{66FC78A0-E0E7-4F3C-9735-218F7B3A58E8}" type="presParOf" srcId="{10FB60FC-7659-4BBC-87FD-BCC1C0F2AE6F}" destId="{6AC7B0FB-D0CB-4FB8-A6D0-EE301F912B1E}" srcOrd="0" destOrd="0" presId="urn:microsoft.com/office/officeart/2005/8/layout/orgChart1"/>
    <dgm:cxn modelId="{C74307CF-2FDC-415F-B3C0-2C60162AC132}" type="presParOf" srcId="{6AC7B0FB-D0CB-4FB8-A6D0-EE301F912B1E}" destId="{16DE2DA3-AAD5-4CFD-8B1A-B58D16C6C458}" srcOrd="0" destOrd="0" presId="urn:microsoft.com/office/officeart/2005/8/layout/orgChart1"/>
    <dgm:cxn modelId="{58836CF3-05F2-4DE4-BAF5-FEFF0AA62B98}" type="presParOf" srcId="{6AC7B0FB-D0CB-4FB8-A6D0-EE301F912B1E}" destId="{0A630B85-2F42-452F-A9B4-9825238C5C19}" srcOrd="1" destOrd="0" presId="urn:microsoft.com/office/officeart/2005/8/layout/orgChart1"/>
    <dgm:cxn modelId="{F5C6203E-F613-4CA6-A925-AD192E8ECD1A}" type="presParOf" srcId="{10FB60FC-7659-4BBC-87FD-BCC1C0F2AE6F}" destId="{FEB7534C-974C-4494-A742-F43A698F01D8}" srcOrd="1" destOrd="0" presId="urn:microsoft.com/office/officeart/2005/8/layout/orgChart1"/>
    <dgm:cxn modelId="{FAB18848-AA8D-4834-BB46-367F4EE77C00}" type="presParOf" srcId="{10FB60FC-7659-4BBC-87FD-BCC1C0F2AE6F}" destId="{DCA6201B-06E4-4C3E-A2E2-65B5CEDC62A8}" srcOrd="2" destOrd="0" presId="urn:microsoft.com/office/officeart/2005/8/layout/orgChart1"/>
    <dgm:cxn modelId="{5117C8EF-EB97-4911-B31A-C11038267FF5}" type="presParOf" srcId="{CB473FDD-4CF6-4556-8C15-0F72525ED332}" destId="{AA08C8FF-C98E-4D92-A8FA-48584CDB9F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/>
            <a:t>Стратегия социально- экономического развития города Батайска  на период   до 2030 года </a:t>
          </a:r>
          <a:endParaRPr lang="ru-RU" sz="1800" dirty="0"/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/>
      <dgm:spPr>
        <a:solidFill>
          <a:schemeClr val="accent5"/>
        </a:solidFill>
      </dgm:spPr>
      <dgm:t>
        <a:bodyPr/>
        <a:lstStyle/>
        <a:p>
          <a:r>
            <a:rPr lang="ru-RU" dirty="0" smtClean="0"/>
            <a:t>Приоритетные цели</a:t>
          </a:r>
          <a:endParaRPr lang="ru-RU" dirty="0"/>
        </a:p>
      </dgm:t>
    </dgm:pt>
    <dgm:pt modelId="{434858B6-00F6-4895-A3D0-B010B4F79D5D}">
      <dgm:prSet phldrT="[Текст]"/>
      <dgm:spPr/>
      <dgm:t>
        <a:bodyPr/>
        <a:lstStyle/>
        <a:p>
          <a:endParaRPr lang="ru-RU" sz="1900" dirty="0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0F04E649-55ED-4784-8701-8A18325DFF17}">
      <dgm:prSet phldrT="[Текст]" custT="1"/>
      <dgm:spPr/>
      <dgm:t>
        <a:bodyPr/>
        <a:lstStyle/>
        <a:p>
          <a:r>
            <a:rPr lang="ru-RU" sz="2200" dirty="0" smtClean="0"/>
            <a:t>Сбалансированность бюджета города</a:t>
          </a:r>
          <a:endParaRPr lang="ru-RU" sz="2200" dirty="0"/>
        </a:p>
      </dgm:t>
    </dgm:pt>
    <dgm:pt modelId="{48F91038-3D72-4738-955C-502EC6796EE3}" type="parTrans" cxnId="{930AACED-4305-49E9-B8B4-73BA6DF05515}">
      <dgm:prSet/>
      <dgm:spPr/>
      <dgm:t>
        <a:bodyPr/>
        <a:lstStyle/>
        <a:p>
          <a:endParaRPr lang="ru-RU"/>
        </a:p>
      </dgm:t>
    </dgm:pt>
    <dgm:pt modelId="{758FCD18-65E2-4497-9EAE-B3221A6FD5D2}" type="sibTrans" cxnId="{930AACED-4305-49E9-B8B4-73BA6DF05515}">
      <dgm:prSet/>
      <dgm:spPr/>
      <dgm:t>
        <a:bodyPr/>
        <a:lstStyle/>
        <a:p>
          <a:endParaRPr lang="ru-RU"/>
        </a:p>
      </dgm:t>
    </dgm:pt>
    <dgm:pt modelId="{34772406-01AA-4DB5-8F31-1BFD69A86E3B}">
      <dgm:prSet phldrT="[Текст]" custT="1"/>
      <dgm:spPr/>
      <dgm:t>
        <a:bodyPr/>
        <a:lstStyle/>
        <a:p>
          <a:r>
            <a:rPr lang="ru-RU" sz="2200" dirty="0" smtClean="0"/>
            <a:t>Устойчивость бюджетной системы</a:t>
          </a:r>
          <a:r>
            <a:rPr lang="ru-RU" sz="1500" dirty="0" smtClean="0"/>
            <a:t/>
          </a:r>
          <a:br>
            <a:rPr lang="ru-RU" sz="1500" dirty="0" smtClean="0"/>
          </a:br>
          <a:endParaRPr lang="ru-RU" sz="1500" dirty="0"/>
        </a:p>
      </dgm:t>
    </dgm:pt>
    <dgm:pt modelId="{466C3014-56B8-486C-A9A6-64A91A58C56B}" type="parTrans" cxnId="{90D61A3F-F5AB-4B9D-A684-87847D4DC39F}">
      <dgm:prSet/>
      <dgm:spPr/>
      <dgm:t>
        <a:bodyPr/>
        <a:lstStyle/>
        <a:p>
          <a:endParaRPr lang="ru-RU"/>
        </a:p>
      </dgm:t>
    </dgm:pt>
    <dgm:pt modelId="{0A11AACB-1C18-446E-9AD0-0C93EFB21B8B}" type="sibTrans" cxnId="{90D61A3F-F5AB-4B9D-A684-87847D4DC39F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55155" custScaleX="175510" custScaleY="107965" custLinFactNeighborX="1313" custLinFactNeighborY="4310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72605" custScaleY="75697" custLinFactX="65499" custLinFactNeighborX="100000" custLinFactNeighborY="-2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D9C61F5-649D-438D-9C5F-B40F70A7D6F8}" type="presOf" srcId="{0F04E649-55ED-4784-8701-8A18325DFF17}" destId="{29215270-C0A3-49A1-9A1B-A9703DE55304}" srcOrd="0" destOrd="1" presId="urn:microsoft.com/office/officeart/2005/8/layout/process1"/>
    <dgm:cxn modelId="{889762C7-C524-4671-B582-22409DDE7746}" type="presOf" srcId="{34772406-01AA-4DB5-8F31-1BFD69A86E3B}" destId="{29215270-C0A3-49A1-9A1B-A9703DE55304}" srcOrd="0" destOrd="2" presId="urn:microsoft.com/office/officeart/2005/8/layout/process1"/>
    <dgm:cxn modelId="{930AACED-4305-49E9-B8B4-73BA6DF05515}" srcId="{434858B6-00F6-4895-A3D0-B010B4F79D5D}" destId="{0F04E649-55ED-4784-8701-8A18325DFF17}" srcOrd="0" destOrd="0" parTransId="{48F91038-3D72-4738-955C-502EC6796EE3}" sibTransId="{758FCD18-65E2-4497-9EAE-B3221A6FD5D2}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90D61A3F-F5AB-4B9D-A684-87847D4DC39F}" srcId="{434858B6-00F6-4895-A3D0-B010B4F79D5D}" destId="{34772406-01AA-4DB5-8F31-1BFD69A86E3B}" srcOrd="1" destOrd="0" parTransId="{466C3014-56B8-486C-A9A6-64A91A58C56B}" sibTransId="{0A11AACB-1C18-446E-9AD0-0C93EFB21B8B}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Формирование расходов с учетом их оптимизации и повышения эффективности</a:t>
          </a:r>
          <a:endParaRPr lang="ru-RU" sz="1150" dirty="0">
            <a:latin typeface="Arial Black" pitchFamily="34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971F98B7-9F0E-4CBF-9E52-F758B7AF539C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Инвестирование </a:t>
          </a:r>
          <a:br>
            <a:rPr lang="ru-RU" sz="1150" dirty="0" smtClean="0">
              <a:latin typeface="Arial Black" pitchFamily="34" charset="0"/>
            </a:rPr>
          </a:br>
          <a:r>
            <a:rPr lang="ru-RU" sz="1150" dirty="0" smtClean="0">
              <a:latin typeface="Arial Black" pitchFamily="34" charset="0"/>
            </a:rPr>
            <a:t>в человеческий капитал</a:t>
          </a:r>
          <a:endParaRPr lang="ru-RU" sz="1150" dirty="0">
            <a:latin typeface="Arial Black" pitchFamily="34" charset="0"/>
          </a:endParaRPr>
        </a:p>
      </dgm:t>
    </dgm:pt>
    <dgm:pt modelId="{03C9B6BD-1F14-43AB-8931-58CC8047476B}" type="parTrans" cxnId="{5E1C4784-6B0A-470C-AA72-37735BD917F0}">
      <dgm:prSet/>
      <dgm:spPr/>
      <dgm:t>
        <a:bodyPr/>
        <a:lstStyle/>
        <a:p>
          <a:endParaRPr lang="ru-RU"/>
        </a:p>
      </dgm:t>
    </dgm:pt>
    <dgm:pt modelId="{39C6AF87-AFF4-4988-9CE4-58C3DFCADBFC}" type="sibTrans" cxnId="{5E1C4784-6B0A-470C-AA72-37735BD917F0}">
      <dgm:prSet/>
      <dgm:spPr/>
      <dgm:t>
        <a:bodyPr/>
        <a:lstStyle/>
        <a:p>
          <a:endParaRPr lang="ru-RU"/>
        </a:p>
      </dgm:t>
    </dgm:pt>
    <dgm:pt modelId="{10CEFBB7-6C13-42BB-A72E-9CE8C4450081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150" dirty="0">
            <a:latin typeface="Arial Black" pitchFamily="34" charset="0"/>
          </a:endParaRPr>
        </a:p>
      </dgm:t>
    </dgm:pt>
    <dgm:pt modelId="{CE1ADD2A-B7FD-478F-A426-66139ECBA903}" type="parTrans" cxnId="{CED1569C-B30C-4D4A-9BEF-D0C89A079BAC}">
      <dgm:prSet/>
      <dgm:spPr/>
      <dgm:t>
        <a:bodyPr/>
        <a:lstStyle/>
        <a:p>
          <a:endParaRPr lang="ru-RU"/>
        </a:p>
      </dgm:t>
    </dgm:pt>
    <dgm:pt modelId="{23A35882-F850-44CF-BF7E-76DE9BF961FC}" type="sibTrans" cxnId="{CED1569C-B30C-4D4A-9BEF-D0C89A079BAC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150" dirty="0" smtClean="0">
              <a:latin typeface="Arial Black" pitchFamily="34" charset="0"/>
            </a:rPr>
            <a:t>Повышение налоговых и неналоговых поступлений в бюджет города</a:t>
          </a:r>
          <a:endParaRPr lang="ru-RU" sz="1150" dirty="0">
            <a:latin typeface="Arial Black" pitchFamily="34" charset="0"/>
            <a:cs typeface="Times New Roman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4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4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4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4" custScaleX="70572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4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4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B2BA9-1C97-483A-B23A-3ED1FDCF116F}" type="pres">
      <dgm:prSet presAssocID="{971F98B7-9F0E-4CBF-9E52-F758B7AF539C}" presName="compNode" presStyleCnt="0"/>
      <dgm:spPr/>
      <dgm:t>
        <a:bodyPr/>
        <a:lstStyle/>
        <a:p>
          <a:endParaRPr lang="ru-RU"/>
        </a:p>
      </dgm:t>
    </dgm:pt>
    <dgm:pt modelId="{A6261845-6FEC-4FCD-A320-DB13C9B75A59}" type="pres">
      <dgm:prSet presAssocID="{971F98B7-9F0E-4CBF-9E52-F758B7AF539C}" presName="bkgdShape" presStyleLbl="node1" presStyleIdx="2" presStyleCnt="4" custScaleX="69674"/>
      <dgm:spPr/>
      <dgm:t>
        <a:bodyPr/>
        <a:lstStyle/>
        <a:p>
          <a:endParaRPr lang="ru-RU"/>
        </a:p>
      </dgm:t>
    </dgm:pt>
    <dgm:pt modelId="{DD65257D-0571-4E29-A9BE-119458095260}" type="pres">
      <dgm:prSet presAssocID="{971F98B7-9F0E-4CBF-9E52-F758B7AF539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8111-633B-4C1F-8C5C-7AB01EEC5F6A}" type="pres">
      <dgm:prSet presAssocID="{971F98B7-9F0E-4CBF-9E52-F758B7AF539C}" presName="invisiNode" presStyleLbl="node1" presStyleIdx="2" presStyleCnt="4"/>
      <dgm:spPr/>
      <dgm:t>
        <a:bodyPr/>
        <a:lstStyle/>
        <a:p>
          <a:endParaRPr lang="ru-RU"/>
        </a:p>
      </dgm:t>
    </dgm:pt>
    <dgm:pt modelId="{59BCE99C-652C-4BAC-91C1-A60B797A8CEA}" type="pres">
      <dgm:prSet presAssocID="{971F98B7-9F0E-4CBF-9E52-F758B7AF539C}" presName="imagNode" presStyleLbl="fgImgPlace1" presStyleIdx="2" presStyleCnt="4" custScaleX="84468" custScaleY="82588" custLinFactNeighborX="150" custLinFactNeighborY="-20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96D70-DB24-4DDC-9CF1-7DC9DF8BCFAE}" type="pres">
      <dgm:prSet presAssocID="{39C6AF87-AFF4-4988-9CE4-58C3DFCAD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842D31-BF1C-4BCF-9C67-BBB3314ABE68}" type="pres">
      <dgm:prSet presAssocID="{10CEFBB7-6C13-42BB-A72E-9CE8C4450081}" presName="compNode" presStyleCnt="0"/>
      <dgm:spPr/>
      <dgm:t>
        <a:bodyPr/>
        <a:lstStyle/>
        <a:p>
          <a:endParaRPr lang="ru-RU"/>
        </a:p>
      </dgm:t>
    </dgm:pt>
    <dgm:pt modelId="{05BE1EB1-E929-4EA6-B09B-AEAAF45A936A}" type="pres">
      <dgm:prSet presAssocID="{10CEFBB7-6C13-42BB-A72E-9CE8C4450081}" presName="bkgdShape" presStyleLbl="node1" presStyleIdx="3" presStyleCnt="4" custScaleX="75114"/>
      <dgm:spPr/>
      <dgm:t>
        <a:bodyPr/>
        <a:lstStyle/>
        <a:p>
          <a:endParaRPr lang="ru-RU"/>
        </a:p>
      </dgm:t>
    </dgm:pt>
    <dgm:pt modelId="{2124DCEB-EDBD-415D-8E06-ED092037E12A}" type="pres">
      <dgm:prSet presAssocID="{10CEFBB7-6C13-42BB-A72E-9CE8C4450081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6886E-6BD9-42B7-9C7E-82FEC5D3C11D}" type="pres">
      <dgm:prSet presAssocID="{10CEFBB7-6C13-42BB-A72E-9CE8C4450081}" presName="invisiNode" presStyleLbl="node1" presStyleIdx="3" presStyleCnt="4"/>
      <dgm:spPr/>
      <dgm:t>
        <a:bodyPr/>
        <a:lstStyle/>
        <a:p>
          <a:endParaRPr lang="ru-RU"/>
        </a:p>
      </dgm:t>
    </dgm:pt>
    <dgm:pt modelId="{2A289877-5F19-4A19-A468-00B4EBF5943F}" type="pres">
      <dgm:prSet presAssocID="{10CEFBB7-6C13-42BB-A72E-9CE8C4450081}" presName="imagNode" presStyleLbl="fgImgPlace1" presStyleIdx="3" presStyleCnt="4" custScaleX="79868" custScaleY="8258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27BB52C1-6A37-426A-8966-6C04F467FEBE}" type="presOf" srcId="{39C6AF87-AFF4-4988-9CE4-58C3DFCADBFC}" destId="{01196D70-DB24-4DDC-9CF1-7DC9DF8BCFAE}" srcOrd="0" destOrd="0" presId="urn:microsoft.com/office/officeart/2005/8/layout/hList7#5"/>
    <dgm:cxn modelId="{41A60918-A492-4FB8-9F24-805602012706}" type="presOf" srcId="{10CEFBB7-6C13-42BB-A72E-9CE8C4450081}" destId="{2124DCEB-EDBD-415D-8E06-ED092037E12A}" srcOrd="1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5E1C4784-6B0A-470C-AA72-37735BD917F0}" srcId="{7D9F30EA-5AAD-4B4D-9B37-1898C8B1B1C4}" destId="{971F98B7-9F0E-4CBF-9E52-F758B7AF539C}" srcOrd="2" destOrd="0" parTransId="{03C9B6BD-1F14-43AB-8931-58CC8047476B}" sibTransId="{39C6AF87-AFF4-4988-9CE4-58C3DFCADBFC}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BBA0E143-F015-41E7-9363-1586CB344AC0}" type="presOf" srcId="{10CEFBB7-6C13-42BB-A72E-9CE8C4450081}" destId="{05BE1EB1-E929-4EA6-B09B-AEAAF45A936A}" srcOrd="0" destOrd="0" presId="urn:microsoft.com/office/officeart/2005/8/layout/hList7#5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23F2C8FE-E68B-4CA7-BD18-FF22E9DA1A14}" type="presOf" srcId="{971F98B7-9F0E-4CBF-9E52-F758B7AF539C}" destId="{A6261845-6FEC-4FCD-A320-DB13C9B75A59}" srcOrd="0" destOrd="0" presId="urn:microsoft.com/office/officeart/2005/8/layout/hList7#5"/>
    <dgm:cxn modelId="{CED1569C-B30C-4D4A-9BEF-D0C89A079BAC}" srcId="{7D9F30EA-5AAD-4B4D-9B37-1898C8B1B1C4}" destId="{10CEFBB7-6C13-42BB-A72E-9CE8C4450081}" srcOrd="3" destOrd="0" parTransId="{CE1ADD2A-B7FD-478F-A426-66139ECBA903}" sibTransId="{23A35882-F850-44CF-BF7E-76DE9BF961FC}"/>
    <dgm:cxn modelId="{845545AF-8E65-427D-92AB-93AC78494BFB}" type="presOf" srcId="{971F98B7-9F0E-4CBF-9E52-F758B7AF539C}" destId="{DD65257D-0571-4E29-A9BE-119458095260}" srcOrd="1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9ADD6943-F843-4C8C-A03D-097BF648D7EC}" type="presParOf" srcId="{AC9FC888-4E7D-41D5-BF8D-099DDFB49032}" destId="{E23B2BA9-1C97-483A-B23A-3ED1FDCF116F}" srcOrd="4" destOrd="0" presId="urn:microsoft.com/office/officeart/2005/8/layout/hList7#5"/>
    <dgm:cxn modelId="{B295D954-499E-428B-90A0-2ACEB7E9CFFA}" type="presParOf" srcId="{E23B2BA9-1C97-483A-B23A-3ED1FDCF116F}" destId="{A6261845-6FEC-4FCD-A320-DB13C9B75A59}" srcOrd="0" destOrd="0" presId="urn:microsoft.com/office/officeart/2005/8/layout/hList7#5"/>
    <dgm:cxn modelId="{0F297EBE-9140-4320-8C7C-C8E0BB634D66}" type="presParOf" srcId="{E23B2BA9-1C97-483A-B23A-3ED1FDCF116F}" destId="{DD65257D-0571-4E29-A9BE-119458095260}" srcOrd="1" destOrd="0" presId="urn:microsoft.com/office/officeart/2005/8/layout/hList7#5"/>
    <dgm:cxn modelId="{219945BD-6ACB-4DD1-91C8-68FFFA02B0EA}" type="presParOf" srcId="{E23B2BA9-1C97-483A-B23A-3ED1FDCF116F}" destId="{6F608111-633B-4C1F-8C5C-7AB01EEC5F6A}" srcOrd="2" destOrd="0" presId="urn:microsoft.com/office/officeart/2005/8/layout/hList7#5"/>
    <dgm:cxn modelId="{EA4BFBBD-102D-47FA-9BBF-02B54CB4A6C2}" type="presParOf" srcId="{E23B2BA9-1C97-483A-B23A-3ED1FDCF116F}" destId="{59BCE99C-652C-4BAC-91C1-A60B797A8CEA}" srcOrd="3" destOrd="0" presId="urn:microsoft.com/office/officeart/2005/8/layout/hList7#5"/>
    <dgm:cxn modelId="{9DB44BA2-E347-443D-84D8-1A0D94E4C3C6}" type="presParOf" srcId="{AC9FC888-4E7D-41D5-BF8D-099DDFB49032}" destId="{01196D70-DB24-4DDC-9CF1-7DC9DF8BCFAE}" srcOrd="5" destOrd="0" presId="urn:microsoft.com/office/officeart/2005/8/layout/hList7#5"/>
    <dgm:cxn modelId="{5E11EB8F-EB41-4F25-9034-B9C89A6AF514}" type="presParOf" srcId="{AC9FC888-4E7D-41D5-BF8D-099DDFB49032}" destId="{F3842D31-BF1C-4BCF-9C67-BBB3314ABE68}" srcOrd="6" destOrd="0" presId="urn:microsoft.com/office/officeart/2005/8/layout/hList7#5"/>
    <dgm:cxn modelId="{D145EA68-0E4B-4517-A72B-65AEAC1C6AE7}" type="presParOf" srcId="{F3842D31-BF1C-4BCF-9C67-BBB3314ABE68}" destId="{05BE1EB1-E929-4EA6-B09B-AEAAF45A936A}" srcOrd="0" destOrd="0" presId="urn:microsoft.com/office/officeart/2005/8/layout/hList7#5"/>
    <dgm:cxn modelId="{7CBEC8AF-349F-4F78-91F8-BC10BDA7042C}" type="presParOf" srcId="{F3842D31-BF1C-4BCF-9C67-BBB3314ABE68}" destId="{2124DCEB-EDBD-415D-8E06-ED092037E12A}" srcOrd="1" destOrd="0" presId="urn:microsoft.com/office/officeart/2005/8/layout/hList7#5"/>
    <dgm:cxn modelId="{F705F992-5800-4EC8-845B-2FFD20D2BFC6}" type="presParOf" srcId="{F3842D31-BF1C-4BCF-9C67-BBB3314ABE68}" destId="{76C6886E-6BD9-42B7-9C7E-82FEC5D3C11D}" srcOrd="2" destOrd="0" presId="urn:microsoft.com/office/officeart/2005/8/layout/hList7#5"/>
    <dgm:cxn modelId="{46B11109-164D-49BA-BF8A-CADA12C8402F}" type="presParOf" srcId="{F3842D31-BF1C-4BCF-9C67-BBB3314ABE68}" destId="{2A289877-5F19-4A19-A468-00B4EBF5943F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Доходы от использования имущества, находящегося в муниципальной собственности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162,3</a:t>
          </a:r>
        </a:p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pPr algn="ctr"/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pPr algn="ctr"/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dirty="0" smtClean="0">
              <a:latin typeface="+mj-lt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350,2</a:t>
          </a: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dirty="0" smtClean="0">
              <a:latin typeface="+mj-lt"/>
            </a:rPr>
            <a:t>Земельный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308,0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57,5</a:t>
          </a: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Финансовая помощь из областного бюджета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2534,5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141,8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6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6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6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6" custLinFactNeighborY="-209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6" custLinFactNeighborX="-578" custLinFactNeighborY="-98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6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5" presStyleCnt="6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01FCB6D7-E8EC-465B-A2B4-26E22F2182EB}" type="presOf" srcId="{0CB101B1-31FC-4497-B774-302BD4E2A2CB}" destId="{67233FA9-89F9-43A8-9F80-99BA1DBCD9E3}" srcOrd="0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AE36993-FAAE-49CB-88DC-E5A4AA805891}" srcId="{227A101D-8088-4F21-A936-43AB877355D2}" destId="{0B9B2A67-3308-4738-A989-277DB42E2389}" srcOrd="5" destOrd="0" parTransId="{B59CBA58-19C8-46DB-9EC7-31A700C71AA8}" sibTransId="{F45485CB-20B1-475E-B0DF-D9C24AC455BE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FF009F2E-7AFE-45F9-A55D-08CECF0A57A7}" type="presOf" srcId="{0CB101B1-31FC-4497-B774-302BD4E2A2CB}" destId="{ED0EA491-65AE-4061-9E58-F527A96B4B18}" srcOrd="1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5C489E28-BD43-4104-A813-D01F0010391F}" type="presParOf" srcId="{B17E2703-ED7C-40C1-AA5F-205C0BB9EA84}" destId="{931DB2C6-6A18-4320-B852-C2613EDB2FA8}" srcOrd="6" destOrd="0" presId="urn:microsoft.com/office/officeart/2005/8/layout/vList4#1"/>
    <dgm:cxn modelId="{E074F8CF-2F52-4F73-9E06-A4E7CEE3B82F}" type="presParOf" srcId="{931DB2C6-6A18-4320-B852-C2613EDB2FA8}" destId="{67233FA9-89F9-43A8-9F80-99BA1DBCD9E3}" srcOrd="0" destOrd="0" presId="urn:microsoft.com/office/officeart/2005/8/layout/vList4#1"/>
    <dgm:cxn modelId="{7BC0CDFA-2E03-4ADE-9026-CFA61B9067D0}" type="presParOf" srcId="{931DB2C6-6A18-4320-B852-C2613EDB2FA8}" destId="{B43CAF5A-DF0E-47F1-8B84-50B2394B9328}" srcOrd="1" destOrd="0" presId="urn:microsoft.com/office/officeart/2005/8/layout/vList4#1"/>
    <dgm:cxn modelId="{3A60F536-6AD7-418F-9BAC-7E3964F10AA9}" type="presParOf" srcId="{931DB2C6-6A18-4320-B852-C2613EDB2FA8}" destId="{ED0EA491-65AE-4061-9E58-F527A96B4B18}" srcOrd="2" destOrd="0" presId="urn:microsoft.com/office/officeart/2005/8/layout/vList4#1"/>
    <dgm:cxn modelId="{51AB5828-EF0E-47DD-B6FA-0827B0712358}" type="presParOf" srcId="{B17E2703-ED7C-40C1-AA5F-205C0BB9EA84}" destId="{5D375768-0ECA-4AFD-96FD-19990CEB488B}" srcOrd="7" destOrd="0" presId="urn:microsoft.com/office/officeart/2005/8/layout/vList4#1"/>
    <dgm:cxn modelId="{6C590537-C3EF-41FA-A5F0-586A139CEC69}" type="presParOf" srcId="{B17E2703-ED7C-40C1-AA5F-205C0BB9EA84}" destId="{7D4D5190-7A99-4EE3-BF13-894BFF6BFA1A}" srcOrd="8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9" destOrd="0" presId="urn:microsoft.com/office/officeart/2005/8/layout/vList4#1"/>
    <dgm:cxn modelId="{624A1172-48B4-48E8-A4FE-59ACBE313765}" type="presParOf" srcId="{B17E2703-ED7C-40C1-AA5F-205C0BB9EA84}" destId="{8A66E07E-A0AF-47B7-92C7-CC6CC7F443E5}" srcOrd="10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694,7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1738,4</a:t>
          </a: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Здравоохранение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21,0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689,6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Дорожный фонд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50,6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104,2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dirty="0" smtClean="0">
            <a:latin typeface="Arial" pitchFamily="34" charset="0"/>
            <a:cs typeface="Arial" pitchFamily="34" charset="0"/>
          </a:endParaRPr>
        </a:p>
        <a:p>
          <a:pPr algn="ctr"/>
          <a:r>
            <a:rPr lang="ru-RU" sz="14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255,8</a:t>
          </a:r>
        </a:p>
        <a:p>
          <a:pPr algn="ctr"/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7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7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7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7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7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5" presStyleCnt="7" custScaleY="85848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5" presStyleCnt="7"/>
      <dgm:spPr>
        <a:blipFill rotWithShape="0">
          <a:blip xmlns:r="http://schemas.openxmlformats.org/officeDocument/2006/relationships" r:embed="rId6">
            <a:lum bright="-8000" contrast="35000"/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E0166-00E2-489A-9649-2D95C675DA79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6" presStyleCnt="7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6" presStyleCnt="7" custScaleY="9792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4E36AA07-D762-475C-9AC8-6D3202CA6425}" type="presOf" srcId="{0B9B2A67-3308-4738-A989-277DB42E2389}" destId="{6DB89233-6C18-422C-8D76-B2F98DAF26EC}" srcOrd="1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21454FFC-BC00-450F-B4D8-D45E1D6BD594}" type="presOf" srcId="{0B9B2A67-3308-4738-A989-277DB42E2389}" destId="{3AE17446-860D-4EED-9858-81EAAEE74108}" srcOrd="0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2FFF13D2-4E77-4CFF-9A31-0A14F3F2418D}" srcId="{227A101D-8088-4F21-A936-43AB877355D2}" destId="{61D99D17-2746-4EA0-AD49-B2201E3298AB}" srcOrd="6" destOrd="0" parTransId="{F346383C-8891-40C0-90C8-ECC53B07E9E8}" sibTransId="{6560EDE6-CC5A-4C9D-8A2C-2654E990D14A}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AAE36993-FAAE-49CB-88DC-E5A4AA805891}" srcId="{227A101D-8088-4F21-A936-43AB877355D2}" destId="{0B9B2A67-3308-4738-A989-277DB42E2389}" srcOrd="5" destOrd="0" parTransId="{B59CBA58-19C8-46DB-9EC7-31A700C71AA8}" sibTransId="{F45485CB-20B1-475E-B0DF-D9C24AC455BE}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F62E712F-24F8-4B54-B0FB-C0CC211E2282}" type="presParOf" srcId="{B17E2703-ED7C-40C1-AA5F-205C0BB9EA84}" destId="{8A66E07E-A0AF-47B7-92C7-CC6CC7F443E5}" srcOrd="10" destOrd="0" presId="urn:microsoft.com/office/officeart/2005/8/layout/vList4#2"/>
    <dgm:cxn modelId="{1D705AC7-0339-460C-842E-4133D6A47FA9}" type="presParOf" srcId="{8A66E07E-A0AF-47B7-92C7-CC6CC7F443E5}" destId="{3AE17446-860D-4EED-9858-81EAAEE74108}" srcOrd="0" destOrd="0" presId="urn:microsoft.com/office/officeart/2005/8/layout/vList4#2"/>
    <dgm:cxn modelId="{937E3551-60F2-4C3F-B7B9-C8C0949AF8EC}" type="presParOf" srcId="{8A66E07E-A0AF-47B7-92C7-CC6CC7F443E5}" destId="{59208E79-B8A7-477C-B741-F3EAF6407C81}" srcOrd="1" destOrd="0" presId="urn:microsoft.com/office/officeart/2005/8/layout/vList4#2"/>
    <dgm:cxn modelId="{46DE235B-797B-4C17-85BE-BFE91377BED5}" type="presParOf" srcId="{8A66E07E-A0AF-47B7-92C7-CC6CC7F443E5}" destId="{6DB89233-6C18-422C-8D76-B2F98DAF26EC}" srcOrd="2" destOrd="0" presId="urn:microsoft.com/office/officeart/2005/8/layout/vList4#2"/>
    <dgm:cxn modelId="{F011B65D-F23D-4DA4-9B6D-262012EE251F}" type="presParOf" srcId="{B17E2703-ED7C-40C1-AA5F-205C0BB9EA84}" destId="{EBCE0166-00E2-489A-9649-2D95C675DA79}" srcOrd="11" destOrd="0" presId="urn:microsoft.com/office/officeart/2005/8/layout/vList4#2"/>
    <dgm:cxn modelId="{14433620-87E3-4827-9195-D24F6FBFD010}" type="presParOf" srcId="{B17E2703-ED7C-40C1-AA5F-205C0BB9EA84}" destId="{E9C9C0DB-7628-4918-95C6-35F53D811906}" srcOrd="12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</dgm:ptLst>
  <dgm:cxnLst>
    <dgm:cxn modelId="{22B45B27-8EB7-4F19-A2F6-54566777ED56}" type="presOf" srcId="{0AD3C407-ECA1-42B6-A212-670B2DEFFDB0}" destId="{B3F06563-AB65-4F6D-88F6-B958540431E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2" qsCatId="3D" csTypeId="urn:microsoft.com/office/officeart/2005/8/colors/colorful3" csCatId="colorful" phldr="1"/>
      <dgm:spPr/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</dgm:ptLst>
  <dgm:cxnLst>
    <dgm:cxn modelId="{02B357B3-F292-411E-A584-5747179D925F}" type="presOf" srcId="{0AD3C407-ECA1-42B6-A212-670B2DEFFDB0}" destId="{B3F06563-AB65-4F6D-88F6-B958540431E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</dgm:pt>
    <dgm:pt modelId="{93FF6BF0-8BF5-4DEE-907A-CC96717AC393}">
      <dgm:prSet phldrT="[Текст]" custT="1"/>
      <dgm:spPr>
        <a:solidFill>
          <a:srgbClr val="9999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50" b="1" i="1" baseline="0" dirty="0" smtClean="0">
              <a:solidFill>
                <a:schemeClr val="accent3">
                  <a:lumMod val="50000"/>
                </a:schemeClr>
              </a:solidFill>
            </a:rPr>
            <a:t>Финансовое обеспечение муниципальных учреждений , содержание органов власти</a:t>
          </a:r>
        </a:p>
      </dgm:t>
    </dgm:pt>
    <dgm:pt modelId="{011AEC59-4C3E-4CCB-9EFC-C1159A7AC7AE}" type="parTrans" cxnId="{D738D61A-F502-434F-A7D4-FC85B24D7323}">
      <dgm:prSet/>
      <dgm:spPr/>
      <dgm:t>
        <a:bodyPr/>
        <a:lstStyle/>
        <a:p>
          <a:endParaRPr lang="ru-RU"/>
        </a:p>
      </dgm:t>
    </dgm:pt>
    <dgm:pt modelId="{9C85AE61-7EC5-4ADB-B0BD-6E9C6101138A}" type="sibTrans" cxnId="{D738D61A-F502-434F-A7D4-FC85B24D7323}">
      <dgm:prSet/>
      <dgm:spPr>
        <a:solidFill>
          <a:srgbClr val="9999FF"/>
        </a:solidFill>
      </dgm:spPr>
      <dgm:t>
        <a:bodyPr/>
        <a:lstStyle/>
        <a:p>
          <a:endParaRPr lang="ru-RU"/>
        </a:p>
      </dgm:t>
    </dgm:pt>
    <dgm:pt modelId="{64556717-6441-4985-856B-02F48B0A6D42}">
      <dgm:prSet phldrT="[Текст]" custT="1"/>
      <dgm:spPr>
        <a:solidFill>
          <a:srgbClr val="6699FF"/>
        </a:solidFill>
      </dgm:spPr>
      <dgm:t>
        <a:bodyPr/>
        <a:lstStyle/>
        <a:p>
          <a:r>
            <a:rPr lang="ru-RU" sz="1200" b="1" i="1" dirty="0" smtClean="0"/>
            <a:t>11 органов власти, 73 муниципальных учреждения, 3785 работников</a:t>
          </a:r>
          <a:endParaRPr lang="ru-RU" sz="1200" dirty="0"/>
        </a:p>
      </dgm:t>
    </dgm:pt>
    <dgm:pt modelId="{C16EB2E0-5C2C-474E-B9D7-4047E01EDFE2}" type="parTrans" cxnId="{85B9F415-2D97-479E-9E00-867C640AC4B3}">
      <dgm:prSet/>
      <dgm:spPr/>
      <dgm:t>
        <a:bodyPr/>
        <a:lstStyle/>
        <a:p>
          <a:endParaRPr lang="ru-RU"/>
        </a:p>
      </dgm:t>
    </dgm:pt>
    <dgm:pt modelId="{932DC749-53D2-493D-98A0-4F30B2E9DEE4}" type="sibTrans" cxnId="{85B9F415-2D97-479E-9E00-867C640AC4B3}">
      <dgm:prSet/>
      <dgm:spPr>
        <a:solidFill>
          <a:srgbClr val="33CCCC"/>
        </a:solidFill>
      </dgm:spPr>
      <dgm:t>
        <a:bodyPr/>
        <a:lstStyle/>
        <a:p>
          <a:endParaRPr lang="ru-RU"/>
        </a:p>
      </dgm:t>
    </dgm:pt>
    <dgm:pt modelId="{BD869991-3CBC-4B20-9447-6C81D34AF6E6}">
      <dgm:prSet phldrT="[Текст]" custT="1"/>
      <dgm:spPr/>
      <dgm:t>
        <a:bodyPr/>
        <a:lstStyle/>
        <a:p>
          <a:r>
            <a:rPr lang="ru-RU" sz="1400" b="1" i="1" dirty="0" smtClean="0">
              <a:solidFill>
                <a:schemeClr val="accent5">
                  <a:lumMod val="50000"/>
                </a:schemeClr>
              </a:solidFill>
            </a:rPr>
            <a:t>1 634,8</a:t>
          </a:r>
        </a:p>
        <a:p>
          <a:r>
            <a:rPr lang="ru-RU" sz="1400" b="1" i="1" dirty="0" smtClean="0">
              <a:solidFill>
                <a:schemeClr val="accent5">
                  <a:lumMod val="50000"/>
                </a:schemeClr>
              </a:solidFill>
            </a:rPr>
            <a:t>млн. рублей</a:t>
          </a:r>
        </a:p>
      </dgm:t>
    </dgm:pt>
    <dgm:pt modelId="{D552764D-99B6-49F6-8ACB-1D8A04321F76}" type="parTrans" cxnId="{3EBF2A80-DF96-4755-BFF6-F220267D8D15}">
      <dgm:prSet/>
      <dgm:spPr/>
      <dgm:t>
        <a:bodyPr/>
        <a:lstStyle/>
        <a:p>
          <a:endParaRPr lang="ru-RU"/>
        </a:p>
      </dgm:t>
    </dgm:pt>
    <dgm:pt modelId="{6EB8B6EF-1CFA-4745-9BC2-D2588CA6D9C5}" type="sibTrans" cxnId="{3EBF2A80-DF96-4755-BFF6-F220267D8D15}">
      <dgm:prSet/>
      <dgm:spPr/>
      <dgm:t>
        <a:bodyPr/>
        <a:lstStyle/>
        <a:p>
          <a:endParaRPr lang="ru-RU"/>
        </a:p>
      </dgm:t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  <dgm:pt modelId="{0843D717-5F11-44E9-9251-9A8F4F6CA74F}" type="pres">
      <dgm:prSet presAssocID="{93FF6BF0-8BF5-4DEE-907A-CC96717AC393}" presName="node" presStyleLbl="node1" presStyleIdx="0" presStyleCnt="3" custScaleX="100000" custLinFactNeighborX="-1760" custLinFactNeighborY="-10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7A140-BF6B-46BE-803D-7A17C3578080}" type="pres">
      <dgm:prSet presAssocID="{9C85AE61-7EC5-4ADB-B0BD-6E9C6101138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F8919BC-4C93-46A6-80C1-4457F34C54C6}" type="pres">
      <dgm:prSet presAssocID="{9C85AE61-7EC5-4ADB-B0BD-6E9C6101138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F0A8733-728B-43D7-BBAB-F408032218D1}" type="pres">
      <dgm:prSet presAssocID="{64556717-6441-4985-856B-02F48B0A6D42}" presName="node" presStyleLbl="node1" presStyleIdx="1" presStyleCnt="3" custScaleX="143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5FA77-10E7-47F1-9133-F025C753BBB3}" type="pres">
      <dgm:prSet presAssocID="{932DC749-53D2-493D-98A0-4F30B2E9DEE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2C00A43E-1D6A-42DA-9003-8959EB4FDB58}" type="pres">
      <dgm:prSet presAssocID="{932DC749-53D2-493D-98A0-4F30B2E9DEE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4A8B2E6-2F3F-4A2D-930B-F3D3100B6769}" type="pres">
      <dgm:prSet presAssocID="{BD869991-3CBC-4B20-9447-6C81D34AF6E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708F23-FF51-49EB-8DEF-4BCDDBC33CC2}" type="presOf" srcId="{9C85AE61-7EC5-4ADB-B0BD-6E9C6101138A}" destId="{E387A140-BF6B-46BE-803D-7A17C3578080}" srcOrd="0" destOrd="0" presId="urn:microsoft.com/office/officeart/2005/8/layout/process1"/>
    <dgm:cxn modelId="{694F8FD6-7E27-4C26-A052-ACE3EF633A6C}" type="presOf" srcId="{93FF6BF0-8BF5-4DEE-907A-CC96717AC393}" destId="{0843D717-5F11-44E9-9251-9A8F4F6CA74F}" srcOrd="0" destOrd="0" presId="urn:microsoft.com/office/officeart/2005/8/layout/process1"/>
    <dgm:cxn modelId="{F2368B6F-F9B1-4816-A40F-21862A89CE0A}" type="presOf" srcId="{BD869991-3CBC-4B20-9447-6C81D34AF6E6}" destId="{44A8B2E6-2F3F-4A2D-930B-F3D3100B6769}" srcOrd="0" destOrd="0" presId="urn:microsoft.com/office/officeart/2005/8/layout/process1"/>
    <dgm:cxn modelId="{85B9F415-2D97-479E-9E00-867C640AC4B3}" srcId="{0AD3C407-ECA1-42B6-A212-670B2DEFFDB0}" destId="{64556717-6441-4985-856B-02F48B0A6D42}" srcOrd="1" destOrd="0" parTransId="{C16EB2E0-5C2C-474E-B9D7-4047E01EDFE2}" sibTransId="{932DC749-53D2-493D-98A0-4F30B2E9DEE4}"/>
    <dgm:cxn modelId="{C47F2FD8-FE14-40D1-8C9D-E40B402D5D6E}" type="presOf" srcId="{932DC749-53D2-493D-98A0-4F30B2E9DEE4}" destId="{4255FA77-10E7-47F1-9133-F025C753BBB3}" srcOrd="0" destOrd="0" presId="urn:microsoft.com/office/officeart/2005/8/layout/process1"/>
    <dgm:cxn modelId="{D738D61A-F502-434F-A7D4-FC85B24D7323}" srcId="{0AD3C407-ECA1-42B6-A212-670B2DEFFDB0}" destId="{93FF6BF0-8BF5-4DEE-907A-CC96717AC393}" srcOrd="0" destOrd="0" parTransId="{011AEC59-4C3E-4CCB-9EFC-C1159A7AC7AE}" sibTransId="{9C85AE61-7EC5-4ADB-B0BD-6E9C6101138A}"/>
    <dgm:cxn modelId="{2E0A0629-28FA-4D4D-BDA5-44D247B1ED2B}" type="presOf" srcId="{9C85AE61-7EC5-4ADB-B0BD-6E9C6101138A}" destId="{7F8919BC-4C93-46A6-80C1-4457F34C54C6}" srcOrd="1" destOrd="0" presId="urn:microsoft.com/office/officeart/2005/8/layout/process1"/>
    <dgm:cxn modelId="{A5F92F06-6FA0-4361-82CE-F7086E251CF0}" type="presOf" srcId="{64556717-6441-4985-856B-02F48B0A6D42}" destId="{CF0A8733-728B-43D7-BBAB-F408032218D1}" srcOrd="0" destOrd="0" presId="urn:microsoft.com/office/officeart/2005/8/layout/process1"/>
    <dgm:cxn modelId="{3EBF2A80-DF96-4755-BFF6-F220267D8D15}" srcId="{0AD3C407-ECA1-42B6-A212-670B2DEFFDB0}" destId="{BD869991-3CBC-4B20-9447-6C81D34AF6E6}" srcOrd="2" destOrd="0" parTransId="{D552764D-99B6-49F6-8ACB-1D8A04321F76}" sibTransId="{6EB8B6EF-1CFA-4745-9BC2-D2588CA6D9C5}"/>
    <dgm:cxn modelId="{CF3D4D88-324E-4F3B-8303-54CA188054F2}" type="presOf" srcId="{932DC749-53D2-493D-98A0-4F30B2E9DEE4}" destId="{2C00A43E-1D6A-42DA-9003-8959EB4FDB58}" srcOrd="1" destOrd="0" presId="urn:microsoft.com/office/officeart/2005/8/layout/process1"/>
    <dgm:cxn modelId="{4B5E3D48-E2DA-4E9D-849E-86E5A69FB0AB}" type="presOf" srcId="{0AD3C407-ECA1-42B6-A212-670B2DEFFDB0}" destId="{B3F06563-AB65-4F6D-88F6-B958540431EE}" srcOrd="0" destOrd="0" presId="urn:microsoft.com/office/officeart/2005/8/layout/process1"/>
    <dgm:cxn modelId="{AABB9278-A630-41CC-93F7-32577614163B}" type="presParOf" srcId="{B3F06563-AB65-4F6D-88F6-B958540431EE}" destId="{0843D717-5F11-44E9-9251-9A8F4F6CA74F}" srcOrd="0" destOrd="0" presId="urn:microsoft.com/office/officeart/2005/8/layout/process1"/>
    <dgm:cxn modelId="{D221FA3D-D23C-4C97-9123-1AC50299E7C4}" type="presParOf" srcId="{B3F06563-AB65-4F6D-88F6-B958540431EE}" destId="{E387A140-BF6B-46BE-803D-7A17C3578080}" srcOrd="1" destOrd="0" presId="urn:microsoft.com/office/officeart/2005/8/layout/process1"/>
    <dgm:cxn modelId="{0D02BD42-CBE5-4D91-9CE3-8B65D80ED956}" type="presParOf" srcId="{E387A140-BF6B-46BE-803D-7A17C3578080}" destId="{7F8919BC-4C93-46A6-80C1-4457F34C54C6}" srcOrd="0" destOrd="0" presId="urn:microsoft.com/office/officeart/2005/8/layout/process1"/>
    <dgm:cxn modelId="{9A97CE3B-ED9B-4405-8946-85527A6E5F72}" type="presParOf" srcId="{B3F06563-AB65-4F6D-88F6-B958540431EE}" destId="{CF0A8733-728B-43D7-BBAB-F408032218D1}" srcOrd="2" destOrd="0" presId="urn:microsoft.com/office/officeart/2005/8/layout/process1"/>
    <dgm:cxn modelId="{68EAB323-F340-4DE8-99FC-1D77DE05F217}" type="presParOf" srcId="{B3F06563-AB65-4F6D-88F6-B958540431EE}" destId="{4255FA77-10E7-47F1-9133-F025C753BBB3}" srcOrd="3" destOrd="0" presId="urn:microsoft.com/office/officeart/2005/8/layout/process1"/>
    <dgm:cxn modelId="{A417570A-4AF3-4D72-A1D9-B1A35E968E7C}" type="presParOf" srcId="{4255FA77-10E7-47F1-9133-F025C753BBB3}" destId="{2C00A43E-1D6A-42DA-9003-8959EB4FDB58}" srcOrd="0" destOrd="0" presId="urn:microsoft.com/office/officeart/2005/8/layout/process1"/>
    <dgm:cxn modelId="{697679D4-6AAC-46B1-A649-9A42E6107E5B}" type="presParOf" srcId="{B3F06563-AB65-4F6D-88F6-B958540431EE}" destId="{44A8B2E6-2F3F-4A2D-930B-F3D3100B67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D3C407-ECA1-42B6-A212-670B2DEFFDB0}" type="doc">
      <dgm:prSet loTypeId="urn:microsoft.com/office/officeart/2005/8/layout/process1" loCatId="process" qsTypeId="urn:microsoft.com/office/officeart/2005/8/quickstyle/3d1" qsCatId="3D" csTypeId="urn:microsoft.com/office/officeart/2005/8/colors/colorful3" csCatId="colorful" phldr="1"/>
      <dgm:spPr/>
    </dgm:pt>
    <dgm:pt modelId="{93FF6BF0-8BF5-4DEE-907A-CC96717AC393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350" b="1" i="1" dirty="0" smtClean="0">
              <a:solidFill>
                <a:schemeClr val="accent3">
                  <a:lumMod val="50000"/>
                </a:schemeClr>
              </a:solidFill>
            </a:rPr>
            <a:t>Меры социальной поддержки отдельных категорий граждан, включая обеспечение жильем</a:t>
          </a:r>
          <a:endParaRPr lang="ru-RU" sz="1350" dirty="0"/>
        </a:p>
      </dgm:t>
    </dgm:pt>
    <dgm:pt modelId="{011AEC59-4C3E-4CCB-9EFC-C1159A7AC7AE}" type="parTrans" cxnId="{D738D61A-F502-434F-A7D4-FC85B24D7323}">
      <dgm:prSet/>
      <dgm:spPr/>
      <dgm:t>
        <a:bodyPr/>
        <a:lstStyle/>
        <a:p>
          <a:endParaRPr lang="ru-RU"/>
        </a:p>
      </dgm:t>
    </dgm:pt>
    <dgm:pt modelId="{9C85AE61-7EC5-4ADB-B0BD-6E9C6101138A}" type="sibTrans" cxnId="{D738D61A-F502-434F-A7D4-FC85B24D7323}">
      <dgm:prSet/>
      <dgm:spPr/>
      <dgm:t>
        <a:bodyPr/>
        <a:lstStyle/>
        <a:p>
          <a:endParaRPr lang="ru-RU"/>
        </a:p>
      </dgm:t>
    </dgm:pt>
    <dgm:pt modelId="{64556717-6441-4985-856B-02F48B0A6D42}">
      <dgm:prSet phldrT="[Текст]" custT="1"/>
      <dgm:spPr>
        <a:solidFill>
          <a:srgbClr val="00CCFF"/>
        </a:solidFill>
      </dgm:spPr>
      <dgm:t>
        <a:bodyPr lIns="0" rIns="0"/>
        <a:lstStyle/>
        <a:p>
          <a:r>
            <a:rPr lang="ru-RU" sz="1200" b="1" i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более 28 тыс. граждан и семей,</a:t>
          </a:r>
        </a:p>
        <a:p>
          <a:r>
            <a:rPr lang="ru-RU" sz="900" b="1" i="1" dirty="0" smtClean="0">
              <a:solidFill>
                <a:schemeClr val="tx1">
                  <a:lumMod val="85000"/>
                  <a:lumOff val="15000"/>
                </a:schemeClr>
              </a:solidFill>
            </a:rPr>
            <a:t>в их числе: ветераны труда, труженики тыла, граждане, пострадавшие от политических репрессий, малоимущие семьи и одиноко проживающие граждане, многодетные семьи, дети сироты и дети, оставшиеся без попечения родителей, молодые семьи</a:t>
          </a:r>
          <a:endParaRPr lang="ru-RU" sz="900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C16EB2E0-5C2C-474E-B9D7-4047E01EDFE2}" type="parTrans" cxnId="{85B9F415-2D97-479E-9E00-867C640AC4B3}">
      <dgm:prSet/>
      <dgm:spPr/>
      <dgm:t>
        <a:bodyPr/>
        <a:lstStyle/>
        <a:p>
          <a:endParaRPr lang="ru-RU"/>
        </a:p>
      </dgm:t>
    </dgm:pt>
    <dgm:pt modelId="{932DC749-53D2-493D-98A0-4F30B2E9DEE4}" type="sibTrans" cxnId="{85B9F415-2D97-479E-9E00-867C640AC4B3}">
      <dgm:prSet/>
      <dgm:spPr>
        <a:solidFill>
          <a:srgbClr val="CC66FF"/>
        </a:solidFill>
      </dgm:spPr>
      <dgm:t>
        <a:bodyPr/>
        <a:lstStyle/>
        <a:p>
          <a:endParaRPr lang="ru-RU"/>
        </a:p>
      </dgm:t>
    </dgm:pt>
    <dgm:pt modelId="{BD869991-3CBC-4B20-9447-6C81D34AF6E6}">
      <dgm:prSet phldrT="[Текст]" custT="1"/>
      <dgm:spPr>
        <a:solidFill>
          <a:srgbClr val="CC66FF"/>
        </a:solidFill>
      </dgm:spPr>
      <dgm:t>
        <a:bodyPr/>
        <a:lstStyle/>
        <a:p>
          <a:r>
            <a:rPr lang="ru-RU" sz="1400" b="1" i="1" dirty="0" smtClean="0">
              <a:solidFill>
                <a:schemeClr val="accent4">
                  <a:lumMod val="50000"/>
                </a:schemeClr>
              </a:solidFill>
            </a:rPr>
            <a:t>612,0 </a:t>
          </a:r>
        </a:p>
        <a:p>
          <a:r>
            <a:rPr lang="ru-RU" sz="1400" b="1" i="1" dirty="0" smtClean="0">
              <a:solidFill>
                <a:schemeClr val="accent4">
                  <a:lumMod val="50000"/>
                </a:schemeClr>
              </a:solidFill>
            </a:rPr>
            <a:t>млн. рублей</a:t>
          </a:r>
          <a:endParaRPr lang="ru-RU" sz="1400" dirty="0">
            <a:solidFill>
              <a:schemeClr val="accent4">
                <a:lumMod val="50000"/>
              </a:schemeClr>
            </a:solidFill>
          </a:endParaRPr>
        </a:p>
      </dgm:t>
    </dgm:pt>
    <dgm:pt modelId="{D552764D-99B6-49F6-8ACB-1D8A04321F76}" type="parTrans" cxnId="{3EBF2A80-DF96-4755-BFF6-F220267D8D15}">
      <dgm:prSet/>
      <dgm:spPr/>
      <dgm:t>
        <a:bodyPr/>
        <a:lstStyle/>
        <a:p>
          <a:endParaRPr lang="ru-RU"/>
        </a:p>
      </dgm:t>
    </dgm:pt>
    <dgm:pt modelId="{6EB8B6EF-1CFA-4745-9BC2-D2588CA6D9C5}" type="sibTrans" cxnId="{3EBF2A80-DF96-4755-BFF6-F220267D8D15}">
      <dgm:prSet/>
      <dgm:spPr/>
      <dgm:t>
        <a:bodyPr/>
        <a:lstStyle/>
        <a:p>
          <a:endParaRPr lang="ru-RU"/>
        </a:p>
      </dgm:t>
    </dgm:pt>
    <dgm:pt modelId="{B3F06563-AB65-4F6D-88F6-B958540431EE}" type="pres">
      <dgm:prSet presAssocID="{0AD3C407-ECA1-42B6-A212-670B2DEFFDB0}" presName="Name0" presStyleCnt="0">
        <dgm:presLayoutVars>
          <dgm:dir/>
          <dgm:resizeHandles val="exact"/>
        </dgm:presLayoutVars>
      </dgm:prSet>
      <dgm:spPr/>
    </dgm:pt>
    <dgm:pt modelId="{0843D717-5F11-44E9-9251-9A8F4F6CA74F}" type="pres">
      <dgm:prSet presAssocID="{93FF6BF0-8BF5-4DEE-907A-CC96717AC393}" presName="node" presStyleLbl="node1" presStyleIdx="0" presStyleCnt="3" custScaleX="99212" custLinFactNeighborX="-660" custLinFactNeighborY="-150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7A140-BF6B-46BE-803D-7A17C3578080}" type="pres">
      <dgm:prSet presAssocID="{9C85AE61-7EC5-4ADB-B0BD-6E9C6101138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F8919BC-4C93-46A6-80C1-4457F34C54C6}" type="pres">
      <dgm:prSet presAssocID="{9C85AE61-7EC5-4ADB-B0BD-6E9C6101138A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CF0A8733-728B-43D7-BBAB-F408032218D1}" type="pres">
      <dgm:prSet presAssocID="{64556717-6441-4985-856B-02F48B0A6D42}" presName="node" presStyleLbl="node1" presStyleIdx="1" presStyleCnt="3" custScaleX="137035" custLinFactNeighborX="14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5FA77-10E7-47F1-9133-F025C753BBB3}" type="pres">
      <dgm:prSet presAssocID="{932DC749-53D2-493D-98A0-4F30B2E9DEE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2C00A43E-1D6A-42DA-9003-8959EB4FDB58}" type="pres">
      <dgm:prSet presAssocID="{932DC749-53D2-493D-98A0-4F30B2E9DEE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4A8B2E6-2F3F-4A2D-930B-F3D3100B6769}" type="pres">
      <dgm:prSet presAssocID="{BD869991-3CBC-4B20-9447-6C81D34AF6E6}" presName="node" presStyleLbl="node1" presStyleIdx="2" presStyleCnt="3" custScaleX="96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D69A8F-7666-44B3-82EC-95DF97E98C25}" type="presOf" srcId="{9C85AE61-7EC5-4ADB-B0BD-6E9C6101138A}" destId="{E387A140-BF6B-46BE-803D-7A17C3578080}" srcOrd="0" destOrd="0" presId="urn:microsoft.com/office/officeart/2005/8/layout/process1"/>
    <dgm:cxn modelId="{85B9F415-2D97-479E-9E00-867C640AC4B3}" srcId="{0AD3C407-ECA1-42B6-A212-670B2DEFFDB0}" destId="{64556717-6441-4985-856B-02F48B0A6D42}" srcOrd="1" destOrd="0" parTransId="{C16EB2E0-5C2C-474E-B9D7-4047E01EDFE2}" sibTransId="{932DC749-53D2-493D-98A0-4F30B2E9DEE4}"/>
    <dgm:cxn modelId="{198A0BC4-491B-418B-9E19-F1796C749641}" type="presOf" srcId="{64556717-6441-4985-856B-02F48B0A6D42}" destId="{CF0A8733-728B-43D7-BBAB-F408032218D1}" srcOrd="0" destOrd="0" presId="urn:microsoft.com/office/officeart/2005/8/layout/process1"/>
    <dgm:cxn modelId="{AB7F83E1-A853-425D-9189-EA6CA3310767}" type="presOf" srcId="{BD869991-3CBC-4B20-9447-6C81D34AF6E6}" destId="{44A8B2E6-2F3F-4A2D-930B-F3D3100B6769}" srcOrd="0" destOrd="0" presId="urn:microsoft.com/office/officeart/2005/8/layout/process1"/>
    <dgm:cxn modelId="{D738D61A-F502-434F-A7D4-FC85B24D7323}" srcId="{0AD3C407-ECA1-42B6-A212-670B2DEFFDB0}" destId="{93FF6BF0-8BF5-4DEE-907A-CC96717AC393}" srcOrd="0" destOrd="0" parTransId="{011AEC59-4C3E-4CCB-9EFC-C1159A7AC7AE}" sibTransId="{9C85AE61-7EC5-4ADB-B0BD-6E9C6101138A}"/>
    <dgm:cxn modelId="{00015F3E-05F8-4D11-A6B9-525C2ADB99E2}" type="presOf" srcId="{93FF6BF0-8BF5-4DEE-907A-CC96717AC393}" destId="{0843D717-5F11-44E9-9251-9A8F4F6CA74F}" srcOrd="0" destOrd="0" presId="urn:microsoft.com/office/officeart/2005/8/layout/process1"/>
    <dgm:cxn modelId="{0B0DCB5C-01F7-4844-965B-DC9EDBB7F9AE}" type="presOf" srcId="{9C85AE61-7EC5-4ADB-B0BD-6E9C6101138A}" destId="{7F8919BC-4C93-46A6-80C1-4457F34C54C6}" srcOrd="1" destOrd="0" presId="urn:microsoft.com/office/officeart/2005/8/layout/process1"/>
    <dgm:cxn modelId="{3EBF2A80-DF96-4755-BFF6-F220267D8D15}" srcId="{0AD3C407-ECA1-42B6-A212-670B2DEFFDB0}" destId="{BD869991-3CBC-4B20-9447-6C81D34AF6E6}" srcOrd="2" destOrd="0" parTransId="{D552764D-99B6-49F6-8ACB-1D8A04321F76}" sibTransId="{6EB8B6EF-1CFA-4745-9BC2-D2588CA6D9C5}"/>
    <dgm:cxn modelId="{109F5E65-610F-4803-BEDD-0C6CEB3C6658}" type="presOf" srcId="{0AD3C407-ECA1-42B6-A212-670B2DEFFDB0}" destId="{B3F06563-AB65-4F6D-88F6-B958540431EE}" srcOrd="0" destOrd="0" presId="urn:microsoft.com/office/officeart/2005/8/layout/process1"/>
    <dgm:cxn modelId="{6D8B69C7-1BBF-4EAD-AF6A-E88B9AE6AE5B}" type="presOf" srcId="{932DC749-53D2-493D-98A0-4F30B2E9DEE4}" destId="{2C00A43E-1D6A-42DA-9003-8959EB4FDB58}" srcOrd="1" destOrd="0" presId="urn:microsoft.com/office/officeart/2005/8/layout/process1"/>
    <dgm:cxn modelId="{60C66A6F-DBD3-4A42-869C-098889A2EE5A}" type="presOf" srcId="{932DC749-53D2-493D-98A0-4F30B2E9DEE4}" destId="{4255FA77-10E7-47F1-9133-F025C753BBB3}" srcOrd="0" destOrd="0" presId="urn:microsoft.com/office/officeart/2005/8/layout/process1"/>
    <dgm:cxn modelId="{7448895B-9FD7-4692-B5C0-88400E01603E}" type="presParOf" srcId="{B3F06563-AB65-4F6D-88F6-B958540431EE}" destId="{0843D717-5F11-44E9-9251-9A8F4F6CA74F}" srcOrd="0" destOrd="0" presId="urn:microsoft.com/office/officeart/2005/8/layout/process1"/>
    <dgm:cxn modelId="{14057559-FC67-45E0-8DD0-75A36DD4BF9E}" type="presParOf" srcId="{B3F06563-AB65-4F6D-88F6-B958540431EE}" destId="{E387A140-BF6B-46BE-803D-7A17C3578080}" srcOrd="1" destOrd="0" presId="urn:microsoft.com/office/officeart/2005/8/layout/process1"/>
    <dgm:cxn modelId="{272F9FF5-243C-4E8E-BA8C-93E09298BD9F}" type="presParOf" srcId="{E387A140-BF6B-46BE-803D-7A17C3578080}" destId="{7F8919BC-4C93-46A6-80C1-4457F34C54C6}" srcOrd="0" destOrd="0" presId="urn:microsoft.com/office/officeart/2005/8/layout/process1"/>
    <dgm:cxn modelId="{0BD8B3BA-CD03-4410-B766-79D9F6D876E6}" type="presParOf" srcId="{B3F06563-AB65-4F6D-88F6-B958540431EE}" destId="{CF0A8733-728B-43D7-BBAB-F408032218D1}" srcOrd="2" destOrd="0" presId="urn:microsoft.com/office/officeart/2005/8/layout/process1"/>
    <dgm:cxn modelId="{F701128C-F312-4794-B829-57DFF103B4CA}" type="presParOf" srcId="{B3F06563-AB65-4F6D-88F6-B958540431EE}" destId="{4255FA77-10E7-47F1-9133-F025C753BBB3}" srcOrd="3" destOrd="0" presId="urn:microsoft.com/office/officeart/2005/8/layout/process1"/>
    <dgm:cxn modelId="{D0D6AAAE-E94B-4303-B987-F08B1A81A513}" type="presParOf" srcId="{4255FA77-10E7-47F1-9133-F025C753BBB3}" destId="{2C00A43E-1D6A-42DA-9003-8959EB4FDB58}" srcOrd="0" destOrd="0" presId="urn:microsoft.com/office/officeart/2005/8/layout/process1"/>
    <dgm:cxn modelId="{F5C2FF1F-E124-4AED-933D-0A0B2CFF2D43}" type="presParOf" srcId="{B3F06563-AB65-4F6D-88F6-B958540431EE}" destId="{44A8B2E6-2F3F-4A2D-930B-F3D3100B67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411947"/>
          <a:ext cx="7776864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499872" rIns="603571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Реализация Указов Президента РФ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Достижение целей социально-экономического развития города Батайска</a:t>
          </a:r>
          <a:endParaRPr lang="ru-RU" sz="2400" kern="1200" dirty="0"/>
        </a:p>
      </dsp:txBody>
      <dsp:txXfrm>
        <a:off x="0" y="411947"/>
        <a:ext cx="7776864" cy="1663200"/>
      </dsp:txXfrm>
    </dsp:sp>
    <dsp:sp modelId="{D0021C37-0F45-4058-82C2-A1CF623EA893}">
      <dsp:nvSpPr>
        <dsp:cNvPr id="0" name=""/>
        <dsp:cNvSpPr/>
      </dsp:nvSpPr>
      <dsp:spPr>
        <a:xfrm>
          <a:off x="360041" y="103907"/>
          <a:ext cx="5443804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Ключевые задачи </a:t>
          </a:r>
          <a:endParaRPr lang="ru-RU" sz="2400" kern="1200" dirty="0"/>
        </a:p>
      </dsp:txBody>
      <dsp:txXfrm>
        <a:off x="360041" y="103907"/>
        <a:ext cx="5443804" cy="70848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3D717-5F11-44E9-9251-9A8F4F6CA74F}">
      <dsp:nvSpPr>
        <dsp:cNvPr id="0" name=""/>
        <dsp:cNvSpPr/>
      </dsp:nvSpPr>
      <dsp:spPr>
        <a:xfrm>
          <a:off x="46621" y="0"/>
          <a:ext cx="5543557" cy="719403"/>
        </a:xfrm>
        <a:prstGeom prst="roundRect">
          <a:avLst>
            <a:gd name="adj" fmla="val 10000"/>
          </a:avLst>
        </a:prstGeom>
        <a:solidFill>
          <a:srgbClr val="9966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bg2">
                  <a:lumMod val="25000"/>
                </a:schemeClr>
              </a:solidFill>
            </a:rPr>
            <a:t>Обслуживание муниципального долга </a:t>
          </a:r>
          <a:endParaRPr lang="ru-RU" sz="1400" kern="1200" dirty="0"/>
        </a:p>
      </dsp:txBody>
      <dsp:txXfrm>
        <a:off x="46621" y="0"/>
        <a:ext cx="5543557" cy="719403"/>
      </dsp:txXfrm>
    </dsp:sp>
    <dsp:sp modelId="{E387A140-BF6B-46BE-803D-7A17C3578080}">
      <dsp:nvSpPr>
        <dsp:cNvPr id="0" name=""/>
        <dsp:cNvSpPr/>
      </dsp:nvSpPr>
      <dsp:spPr>
        <a:xfrm>
          <a:off x="5805542" y="79991"/>
          <a:ext cx="456569" cy="559419"/>
        </a:xfrm>
        <a:prstGeom prst="rightArrow">
          <a:avLst>
            <a:gd name="adj1" fmla="val 60000"/>
            <a:gd name="adj2" fmla="val 50000"/>
          </a:avLst>
        </a:prstGeom>
        <a:solidFill>
          <a:srgbClr val="9966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805542" y="79991"/>
        <a:ext cx="456569" cy="559419"/>
      </dsp:txXfrm>
    </dsp:sp>
    <dsp:sp modelId="{44A8B2E6-2F3F-4A2D-930B-F3D3100B6769}">
      <dsp:nvSpPr>
        <dsp:cNvPr id="0" name=""/>
        <dsp:cNvSpPr/>
      </dsp:nvSpPr>
      <dsp:spPr>
        <a:xfrm>
          <a:off x="6451631" y="0"/>
          <a:ext cx="2292065" cy="7194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bg2">
                  <a:lumMod val="25000"/>
                </a:schemeClr>
              </a:solidFill>
            </a:rPr>
            <a:t>30,1 млн. рублей</a:t>
          </a:r>
          <a:endParaRPr lang="ru-RU" sz="1400" kern="1200" dirty="0"/>
        </a:p>
      </dsp:txBody>
      <dsp:txXfrm>
        <a:off x="6451631" y="0"/>
        <a:ext cx="2292065" cy="71940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3D717-5F11-44E9-9251-9A8F4F6CA74F}">
      <dsp:nvSpPr>
        <dsp:cNvPr id="0" name=""/>
        <dsp:cNvSpPr/>
      </dsp:nvSpPr>
      <dsp:spPr>
        <a:xfrm>
          <a:off x="0" y="0"/>
          <a:ext cx="2080578" cy="86409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3">
                  <a:lumMod val="50000"/>
                </a:schemeClr>
              </a:solidFill>
            </a:rPr>
            <a:t>Бюджетные инвестиции в муниципальную собственность </a:t>
          </a:r>
        </a:p>
      </dsp:txBody>
      <dsp:txXfrm>
        <a:off x="0" y="0"/>
        <a:ext cx="2080578" cy="864096"/>
      </dsp:txXfrm>
    </dsp:sp>
    <dsp:sp modelId="{E387A140-BF6B-46BE-803D-7A17C3578080}">
      <dsp:nvSpPr>
        <dsp:cNvPr id="0" name=""/>
        <dsp:cNvSpPr/>
      </dsp:nvSpPr>
      <dsp:spPr>
        <a:xfrm>
          <a:off x="2289993" y="174056"/>
          <a:ext cx="443961" cy="515983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2289993" y="174056"/>
        <a:ext cx="443961" cy="515983"/>
      </dsp:txXfrm>
    </dsp:sp>
    <dsp:sp modelId="{CF0A8733-728B-43D7-BBAB-F408032218D1}">
      <dsp:nvSpPr>
        <dsp:cNvPr id="0" name=""/>
        <dsp:cNvSpPr/>
      </dsp:nvSpPr>
      <dsp:spPr>
        <a:xfrm>
          <a:off x="2918241" y="0"/>
          <a:ext cx="2985005" cy="864096"/>
        </a:xfrm>
        <a:prstGeom prst="roundRect">
          <a:avLst>
            <a:gd name="adj" fmla="val 10000"/>
          </a:avLst>
        </a:prstGeom>
        <a:solidFill>
          <a:srgbClr val="33CCCC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Строительство и реконструкция 4 объектов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капитальный ремонт                     5 объектов</a:t>
          </a:r>
          <a:endParaRPr lang="ru-RU" sz="1300" b="1" i="1" kern="1200" dirty="0"/>
        </a:p>
      </dsp:txBody>
      <dsp:txXfrm>
        <a:off x="2918241" y="0"/>
        <a:ext cx="2985005" cy="864096"/>
      </dsp:txXfrm>
    </dsp:sp>
    <dsp:sp modelId="{4255FA77-10E7-47F1-9133-F025C753BBB3}">
      <dsp:nvSpPr>
        <dsp:cNvPr id="0" name=""/>
        <dsp:cNvSpPr/>
      </dsp:nvSpPr>
      <dsp:spPr>
        <a:xfrm>
          <a:off x="6111304" y="174056"/>
          <a:ext cx="441082" cy="515983"/>
        </a:xfrm>
        <a:prstGeom prst="rightArrow">
          <a:avLst>
            <a:gd name="adj1" fmla="val 60000"/>
            <a:gd name="adj2" fmla="val 50000"/>
          </a:avLst>
        </a:prstGeom>
        <a:solidFill>
          <a:srgbClr val="99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111304" y="174056"/>
        <a:ext cx="441082" cy="515983"/>
      </dsp:txXfrm>
    </dsp:sp>
    <dsp:sp modelId="{44A8B2E6-2F3F-4A2D-930B-F3D3100B6769}">
      <dsp:nvSpPr>
        <dsp:cNvPr id="0" name=""/>
        <dsp:cNvSpPr/>
      </dsp:nvSpPr>
      <dsp:spPr>
        <a:xfrm>
          <a:off x="6735478" y="0"/>
          <a:ext cx="2080578" cy="864096"/>
        </a:xfrm>
        <a:prstGeom prst="roundRect">
          <a:avLst>
            <a:gd name="adj" fmla="val 10000"/>
          </a:avLst>
        </a:prstGeom>
        <a:solidFill>
          <a:srgbClr val="99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bg2">
                  <a:lumMod val="25000"/>
                </a:schemeClr>
              </a:solidFill>
            </a:rPr>
            <a:t>987,9 млн. рублей</a:t>
          </a:r>
        </a:p>
      </dsp:txBody>
      <dsp:txXfrm>
        <a:off x="6735478" y="0"/>
        <a:ext cx="2080578" cy="86409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3D717-5F11-44E9-9251-9A8F4F6CA74F}">
      <dsp:nvSpPr>
        <dsp:cNvPr id="0" name=""/>
        <dsp:cNvSpPr/>
      </dsp:nvSpPr>
      <dsp:spPr>
        <a:xfrm>
          <a:off x="0" y="0"/>
          <a:ext cx="2082612" cy="1080120"/>
        </a:xfrm>
        <a:prstGeom prst="roundRect">
          <a:avLst>
            <a:gd name="adj" fmla="val 10000"/>
          </a:avLst>
        </a:prstGeom>
        <a:solidFill>
          <a:srgbClr val="99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bg2">
                  <a:lumMod val="25000"/>
                </a:schemeClr>
              </a:solidFill>
            </a:rPr>
            <a:t>Дорожное хозяйство  </a:t>
          </a:r>
        </a:p>
      </dsp:txBody>
      <dsp:txXfrm>
        <a:off x="0" y="0"/>
        <a:ext cx="2082612" cy="1080120"/>
      </dsp:txXfrm>
    </dsp:sp>
    <dsp:sp modelId="{E387A140-BF6B-46BE-803D-7A17C3578080}">
      <dsp:nvSpPr>
        <dsp:cNvPr id="0" name=""/>
        <dsp:cNvSpPr/>
      </dsp:nvSpPr>
      <dsp:spPr>
        <a:xfrm>
          <a:off x="2238417" y="275799"/>
          <a:ext cx="423950" cy="516487"/>
        </a:xfrm>
        <a:prstGeom prst="rightArrow">
          <a:avLst>
            <a:gd name="adj1" fmla="val 60000"/>
            <a:gd name="adj2" fmla="val 50000"/>
          </a:avLst>
        </a:prstGeom>
        <a:solidFill>
          <a:srgbClr val="99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2238417" y="275799"/>
        <a:ext cx="423950" cy="516487"/>
      </dsp:txXfrm>
    </dsp:sp>
    <dsp:sp modelId="{A386F519-545C-4759-B172-FC70793F372F}">
      <dsp:nvSpPr>
        <dsp:cNvPr id="0" name=""/>
        <dsp:cNvSpPr/>
      </dsp:nvSpPr>
      <dsp:spPr>
        <a:xfrm>
          <a:off x="2882519" y="0"/>
          <a:ext cx="2987923" cy="1080120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i="1" kern="1200" dirty="0" smtClean="0"/>
            <a:t>Строительство светофоров и  содержание         автомобильных дорог</a:t>
          </a:r>
          <a:endParaRPr lang="ru-RU" sz="1300" kern="1200" dirty="0"/>
        </a:p>
      </dsp:txBody>
      <dsp:txXfrm>
        <a:off x="2882519" y="0"/>
        <a:ext cx="2987923" cy="1080120"/>
      </dsp:txXfrm>
    </dsp:sp>
    <dsp:sp modelId="{113695D7-2837-41C4-95C9-2E1C3BF1E6F4}">
      <dsp:nvSpPr>
        <dsp:cNvPr id="0" name=""/>
        <dsp:cNvSpPr/>
      </dsp:nvSpPr>
      <dsp:spPr>
        <a:xfrm>
          <a:off x="6087550" y="281816"/>
          <a:ext cx="460269" cy="516487"/>
        </a:xfrm>
        <a:prstGeom prst="rightArrow">
          <a:avLst>
            <a:gd name="adj1" fmla="val 60000"/>
            <a:gd name="adj2" fmla="val 50000"/>
          </a:avLst>
        </a:prstGeom>
        <a:solidFill>
          <a:srgbClr val="33CCCC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087550" y="281816"/>
        <a:ext cx="460269" cy="516487"/>
      </dsp:txXfrm>
    </dsp:sp>
    <dsp:sp modelId="{44A8B2E6-2F3F-4A2D-930B-F3D3100B6769}">
      <dsp:nvSpPr>
        <dsp:cNvPr id="0" name=""/>
        <dsp:cNvSpPr/>
      </dsp:nvSpPr>
      <dsp:spPr>
        <a:xfrm>
          <a:off x="6738875" y="0"/>
          <a:ext cx="2082612" cy="10801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5">
                  <a:lumMod val="50000"/>
                </a:schemeClr>
              </a:solidFill>
            </a:rPr>
            <a:t>50,6 млн. рублей </a:t>
          </a:r>
        </a:p>
      </dsp:txBody>
      <dsp:txXfrm>
        <a:off x="6738875" y="0"/>
        <a:ext cx="2082612" cy="108012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502E41C-5939-479A-9F61-690FB09454EA}">
      <dsp:nvSpPr>
        <dsp:cNvPr id="0" name=""/>
        <dsp:cNvSpPr/>
      </dsp:nvSpPr>
      <dsp:spPr>
        <a:xfrm>
          <a:off x="4572000" y="843735"/>
          <a:ext cx="3788475" cy="328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76"/>
              </a:lnTo>
              <a:lnTo>
                <a:pt x="3788475" y="164376"/>
              </a:lnTo>
              <a:lnTo>
                <a:pt x="3788475" y="328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05175B-615C-426D-AC34-2B7793679D07}">
      <dsp:nvSpPr>
        <dsp:cNvPr id="0" name=""/>
        <dsp:cNvSpPr/>
      </dsp:nvSpPr>
      <dsp:spPr>
        <a:xfrm>
          <a:off x="4572000" y="843735"/>
          <a:ext cx="1894237" cy="328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376"/>
              </a:lnTo>
              <a:lnTo>
                <a:pt x="1894237" y="164376"/>
              </a:lnTo>
              <a:lnTo>
                <a:pt x="1894237" y="328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954BE-744D-4EDD-92CB-8B6472308A31}">
      <dsp:nvSpPr>
        <dsp:cNvPr id="0" name=""/>
        <dsp:cNvSpPr/>
      </dsp:nvSpPr>
      <dsp:spPr>
        <a:xfrm>
          <a:off x="4526280" y="843735"/>
          <a:ext cx="91440" cy="3287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8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879DE3-7D50-42E1-9695-C649168F58BB}">
      <dsp:nvSpPr>
        <dsp:cNvPr id="0" name=""/>
        <dsp:cNvSpPr/>
      </dsp:nvSpPr>
      <dsp:spPr>
        <a:xfrm>
          <a:off x="2677762" y="843735"/>
          <a:ext cx="1894237" cy="328752"/>
        </a:xfrm>
        <a:custGeom>
          <a:avLst/>
          <a:gdLst/>
          <a:ahLst/>
          <a:cxnLst/>
          <a:rect l="0" t="0" r="0" b="0"/>
          <a:pathLst>
            <a:path>
              <a:moveTo>
                <a:pt x="1894237" y="0"/>
              </a:moveTo>
              <a:lnTo>
                <a:pt x="1894237" y="164376"/>
              </a:lnTo>
              <a:lnTo>
                <a:pt x="0" y="164376"/>
              </a:lnTo>
              <a:lnTo>
                <a:pt x="0" y="328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4AE7B-8DF7-4897-BD7B-99AA7DDE614F}">
      <dsp:nvSpPr>
        <dsp:cNvPr id="0" name=""/>
        <dsp:cNvSpPr/>
      </dsp:nvSpPr>
      <dsp:spPr>
        <a:xfrm>
          <a:off x="783524" y="843735"/>
          <a:ext cx="3788475" cy="328752"/>
        </a:xfrm>
        <a:custGeom>
          <a:avLst/>
          <a:gdLst/>
          <a:ahLst/>
          <a:cxnLst/>
          <a:rect l="0" t="0" r="0" b="0"/>
          <a:pathLst>
            <a:path>
              <a:moveTo>
                <a:pt x="3788475" y="0"/>
              </a:moveTo>
              <a:lnTo>
                <a:pt x="3788475" y="164376"/>
              </a:lnTo>
              <a:lnTo>
                <a:pt x="0" y="164376"/>
              </a:lnTo>
              <a:lnTo>
                <a:pt x="0" y="32875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671E1-D655-4F85-9273-285B8DDA06A9}">
      <dsp:nvSpPr>
        <dsp:cNvPr id="0" name=""/>
        <dsp:cNvSpPr/>
      </dsp:nvSpPr>
      <dsp:spPr>
        <a:xfrm>
          <a:off x="3789257" y="60993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Социальная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сфера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 (72,1%)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789257" y="60993"/>
        <a:ext cx="1565485" cy="782742"/>
      </dsp:txXfrm>
    </dsp:sp>
    <dsp:sp modelId="{DEA10691-9242-42E3-848D-63DEE716F612}">
      <dsp:nvSpPr>
        <dsp:cNvPr id="0" name=""/>
        <dsp:cNvSpPr/>
      </dsp:nvSpPr>
      <dsp:spPr>
        <a:xfrm>
          <a:off x="781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Образование (48,9%)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81" y="1172488"/>
        <a:ext cx="1565485" cy="782742"/>
      </dsp:txXfrm>
    </dsp:sp>
    <dsp:sp modelId="{B45953C3-3512-4E23-87FC-C7615F8E571A}">
      <dsp:nvSpPr>
        <dsp:cNvPr id="0" name=""/>
        <dsp:cNvSpPr/>
      </dsp:nvSpPr>
      <dsp:spPr>
        <a:xfrm>
          <a:off x="1895019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Культура, кинематография (2,9%)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895019" y="1172488"/>
        <a:ext cx="1565485" cy="782742"/>
      </dsp:txXfrm>
    </dsp:sp>
    <dsp:sp modelId="{B5F3CAC2-9B97-44CE-8EF8-CB0E2D18AD42}">
      <dsp:nvSpPr>
        <dsp:cNvPr id="0" name=""/>
        <dsp:cNvSpPr/>
      </dsp:nvSpPr>
      <dsp:spPr>
        <a:xfrm>
          <a:off x="3789257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Здравоохранение (0,6%)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789257" y="1172488"/>
        <a:ext cx="1565485" cy="782742"/>
      </dsp:txXfrm>
    </dsp:sp>
    <dsp:sp modelId="{5951A791-2E40-4BF5-8245-75A1682ED510}">
      <dsp:nvSpPr>
        <dsp:cNvPr id="0" name=""/>
        <dsp:cNvSpPr/>
      </dsp:nvSpPr>
      <dsp:spPr>
        <a:xfrm>
          <a:off x="5683494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Социальная политика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</a:rPr>
            <a:t>(19,5%)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683494" y="1172488"/>
        <a:ext cx="1565485" cy="782742"/>
      </dsp:txXfrm>
    </dsp:sp>
    <dsp:sp modelId="{16DE2DA3-AAD5-4CFD-8B1A-B58D16C6C458}">
      <dsp:nvSpPr>
        <dsp:cNvPr id="0" name=""/>
        <dsp:cNvSpPr/>
      </dsp:nvSpPr>
      <dsp:spPr>
        <a:xfrm>
          <a:off x="7577732" y="1172488"/>
          <a:ext cx="1565485" cy="782742"/>
        </a:xfrm>
        <a:prstGeom prst="rect">
          <a:avLst/>
        </a:prstGeom>
        <a:gradFill flip="none" rotWithShape="0">
          <a:gsLst>
            <a:gs pos="0">
              <a:srgbClr val="FFFF00">
                <a:shade val="30000"/>
                <a:satMod val="115000"/>
              </a:srgbClr>
            </a:gs>
            <a:gs pos="50000">
              <a:srgbClr val="FFFF00">
                <a:shade val="67500"/>
                <a:satMod val="115000"/>
              </a:srgbClr>
            </a:gs>
            <a:gs pos="100000">
              <a:srgbClr val="FFFF00">
                <a:shade val="100000"/>
                <a:satMod val="115000"/>
              </a:srgb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76200" dir="13500000" sy="23000" kx="1200000" algn="br" rotWithShape="0">
            <a:prstClr val="black">
              <a:alpha val="20000"/>
            </a:prstClr>
          </a:outerShdw>
        </a:effectLst>
        <a:scene3d>
          <a:camera prst="orthographicFront"/>
          <a:lightRig rig="threePt" dir="t"/>
        </a:scene3d>
        <a:sp3d>
          <a:bevelT w="101600" prst="ribl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Физическая культура и спорт (0,2%)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7577732" y="1172488"/>
        <a:ext cx="1565485" cy="7827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72005" y="360030"/>
          <a:ext cx="2667255" cy="1807409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Стратегия социально- экономического развития города Батайска  на период   до 2030 года </a:t>
          </a:r>
          <a:endParaRPr lang="ru-RU" sz="1800" kern="1200" dirty="0"/>
        </a:p>
      </dsp:txBody>
      <dsp:txXfrm>
        <a:off x="72005" y="360030"/>
        <a:ext cx="2667255" cy="1807409"/>
      </dsp:txXfrm>
    </dsp:sp>
    <dsp:sp modelId="{CBA74E66-CE1D-4BDD-B13E-A38CE2F4B32E}">
      <dsp:nvSpPr>
        <dsp:cNvPr id="0" name=""/>
        <dsp:cNvSpPr/>
      </dsp:nvSpPr>
      <dsp:spPr>
        <a:xfrm rot="52909">
          <a:off x="2862120" y="578563"/>
          <a:ext cx="2010032" cy="14857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Приоритетные цели</a:t>
          </a:r>
          <a:endParaRPr lang="ru-RU" sz="1700" kern="1200" dirty="0"/>
        </a:p>
      </dsp:txBody>
      <dsp:txXfrm rot="52909">
        <a:off x="2862120" y="578563"/>
        <a:ext cx="2010032" cy="1485772"/>
      </dsp:txXfrm>
    </dsp:sp>
    <dsp:sp modelId="{29215270-C0A3-49A1-9A1B-A9703DE55304}">
      <dsp:nvSpPr>
        <dsp:cNvPr id="0" name=""/>
        <dsp:cNvSpPr/>
      </dsp:nvSpPr>
      <dsp:spPr>
        <a:xfrm>
          <a:off x="4900114" y="0"/>
          <a:ext cx="4028877" cy="2520272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Сбалансированность бюджета города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 smtClean="0"/>
            <a:t>Устойчивость бюджетной системы</a:t>
          </a: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500" kern="1200" dirty="0"/>
        </a:p>
      </dsp:txBody>
      <dsp:txXfrm>
        <a:off x="4900114" y="0"/>
        <a:ext cx="4028877" cy="252027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78547" y="0"/>
          <a:ext cx="2471445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Повышение налоговых и неналоговых поступлений в бюджет города</a:t>
          </a:r>
          <a:endParaRPr lang="ru-RU" sz="1150" kern="1200" dirty="0">
            <a:latin typeface="Arial Black" pitchFamily="34" charset="0"/>
            <a:cs typeface="Times New Roman" pitchFamily="18" charset="0"/>
          </a:endParaRPr>
        </a:p>
      </dsp:txBody>
      <dsp:txXfrm>
        <a:off x="278547" y="1400403"/>
        <a:ext cx="2471445" cy="1400403"/>
      </dsp:txXfrm>
    </dsp:sp>
    <dsp:sp modelId="{79E796B1-3ABE-4958-A470-95B84B3BA8FB}">
      <dsp:nvSpPr>
        <dsp:cNvPr id="0" name=""/>
        <dsp:cNvSpPr/>
      </dsp:nvSpPr>
      <dsp:spPr>
        <a:xfrm>
          <a:off x="985954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2836592" y="0"/>
          <a:ext cx="2037175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43000"/>
                <a:satMod val="165000"/>
              </a:schemeClr>
            </a:gs>
            <a:gs pos="55000">
              <a:schemeClr val="accent3">
                <a:hueOff val="3750088"/>
                <a:satOff val="-5627"/>
                <a:lumOff val="-915"/>
                <a:alphaOff val="0"/>
                <a:tint val="83000"/>
                <a:satMod val="155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Формирование расходов с учетом их оптимизации и повышения эффективности</a:t>
          </a:r>
          <a:endParaRPr lang="ru-RU" sz="1150" kern="1200" dirty="0">
            <a:latin typeface="Arial Black" pitchFamily="34" charset="0"/>
          </a:endParaRPr>
        </a:p>
      </dsp:txBody>
      <dsp:txXfrm>
        <a:off x="2836592" y="1400403"/>
        <a:ext cx="2037175" cy="1400403"/>
      </dsp:txXfrm>
    </dsp:sp>
    <dsp:sp modelId="{E6379D24-0F7F-4C89-AA74-40B94EA75227}">
      <dsp:nvSpPr>
        <dsp:cNvPr id="0" name=""/>
        <dsp:cNvSpPr/>
      </dsp:nvSpPr>
      <dsp:spPr>
        <a:xfrm>
          <a:off x="3389615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61845-6FEC-4FCD-A320-DB13C9B75A59}">
      <dsp:nvSpPr>
        <dsp:cNvPr id="0" name=""/>
        <dsp:cNvSpPr/>
      </dsp:nvSpPr>
      <dsp:spPr>
        <a:xfrm>
          <a:off x="4960367" y="0"/>
          <a:ext cx="2011253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43000"/>
                <a:satMod val="165000"/>
              </a:schemeClr>
            </a:gs>
            <a:gs pos="55000">
              <a:schemeClr val="accent3">
                <a:hueOff val="7500176"/>
                <a:satOff val="-11253"/>
                <a:lumOff val="-1830"/>
                <a:alphaOff val="0"/>
                <a:tint val="83000"/>
                <a:satMod val="155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Инвестирование </a:t>
          </a:r>
          <a:br>
            <a:rPr lang="ru-RU" sz="1150" kern="1200" dirty="0" smtClean="0">
              <a:latin typeface="Arial Black" pitchFamily="34" charset="0"/>
            </a:rPr>
          </a:br>
          <a:r>
            <a:rPr lang="ru-RU" sz="1150" kern="1200" dirty="0" smtClean="0">
              <a:latin typeface="Arial Black" pitchFamily="34" charset="0"/>
            </a:rPr>
            <a:t>в человеческий капитал</a:t>
          </a:r>
          <a:endParaRPr lang="ru-RU" sz="1150" kern="1200" dirty="0">
            <a:latin typeface="Arial Black" pitchFamily="34" charset="0"/>
          </a:endParaRPr>
        </a:p>
      </dsp:txBody>
      <dsp:txXfrm>
        <a:off x="4960367" y="1400403"/>
        <a:ext cx="2011253" cy="1400403"/>
      </dsp:txXfrm>
    </dsp:sp>
    <dsp:sp modelId="{59BCE99C-652C-4BAC-91C1-A60B797A8CEA}">
      <dsp:nvSpPr>
        <dsp:cNvPr id="0" name=""/>
        <dsp:cNvSpPr/>
      </dsp:nvSpPr>
      <dsp:spPr>
        <a:xfrm>
          <a:off x="5475364" y="288031"/>
          <a:ext cx="984758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1EB1-E929-4EA6-B09B-AEAAF45A936A}">
      <dsp:nvSpPr>
        <dsp:cNvPr id="0" name=""/>
        <dsp:cNvSpPr/>
      </dsp:nvSpPr>
      <dsp:spPr>
        <a:xfrm>
          <a:off x="7058220" y="0"/>
          <a:ext cx="2168287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kern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150" kern="1200" dirty="0">
            <a:latin typeface="Arial Black" pitchFamily="34" charset="0"/>
          </a:endParaRPr>
        </a:p>
      </dsp:txBody>
      <dsp:txXfrm>
        <a:off x="7058220" y="1400403"/>
        <a:ext cx="2168287" cy="1400403"/>
      </dsp:txXfrm>
    </dsp:sp>
    <dsp:sp modelId="{2A289877-5F19-4A19-A468-00B4EBF5943F}">
      <dsp:nvSpPr>
        <dsp:cNvPr id="0" name=""/>
        <dsp:cNvSpPr/>
      </dsp:nvSpPr>
      <dsp:spPr>
        <a:xfrm>
          <a:off x="7676799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266876" y="115855"/>
          <a:ext cx="104469" cy="5411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Доходы от использования имущества, находящегося в муниципальной собственности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162,3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839705" y="0"/>
        <a:ext cx="2976718" cy="764205"/>
      </dsp:txXfrm>
    </dsp:sp>
    <dsp:sp modelId="{8742C5EE-2DD0-46E4-AB75-87A4D25F8D62}">
      <dsp:nvSpPr>
        <dsp:cNvPr id="0" name=""/>
        <dsp:cNvSpPr/>
      </dsp:nvSpPr>
      <dsp:spPr>
        <a:xfrm>
          <a:off x="76420" y="76420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864095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350,2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39705" y="864095"/>
        <a:ext cx="2976718" cy="764205"/>
      </dsp:txXfrm>
    </dsp:sp>
    <dsp:sp modelId="{DC3D1057-3911-49DC-8B4B-4F8305BF098A}">
      <dsp:nvSpPr>
        <dsp:cNvPr id="0" name=""/>
        <dsp:cNvSpPr/>
      </dsp:nvSpPr>
      <dsp:spPr>
        <a:xfrm>
          <a:off x="76420" y="917047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681253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+mj-lt"/>
            </a:rPr>
            <a:t>Земельный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308,0</a:t>
          </a:r>
        </a:p>
      </dsp:txBody>
      <dsp:txXfrm>
        <a:off x="839705" y="1681253"/>
        <a:ext cx="2976718" cy="764205"/>
      </dsp:txXfrm>
    </dsp:sp>
    <dsp:sp modelId="{10414709-A3FF-419B-8BA0-6B96893FDF2B}">
      <dsp:nvSpPr>
        <dsp:cNvPr id="0" name=""/>
        <dsp:cNvSpPr/>
      </dsp:nvSpPr>
      <dsp:spPr>
        <a:xfrm>
          <a:off x="76420" y="1757673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520282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57,5</a:t>
          </a:r>
        </a:p>
      </dsp:txBody>
      <dsp:txXfrm>
        <a:off x="839705" y="2520282"/>
        <a:ext cx="2976718" cy="764205"/>
      </dsp:txXfrm>
    </dsp:sp>
    <dsp:sp modelId="{B43CAF5A-DF0E-47F1-8B84-50B2394B9328}">
      <dsp:nvSpPr>
        <dsp:cNvPr id="0" name=""/>
        <dsp:cNvSpPr/>
      </dsp:nvSpPr>
      <dsp:spPr>
        <a:xfrm>
          <a:off x="72008" y="2592290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362506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Финансовая помощь из областного бюджета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2534,5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839705" y="3362506"/>
        <a:ext cx="2976718" cy="764205"/>
      </dsp:txXfrm>
    </dsp:sp>
    <dsp:sp modelId="{7DE197FE-AADA-44C3-8B2B-CF16D12E116A}">
      <dsp:nvSpPr>
        <dsp:cNvPr id="0" name=""/>
        <dsp:cNvSpPr/>
      </dsp:nvSpPr>
      <dsp:spPr>
        <a:xfrm>
          <a:off x="76420" y="3438926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4203132"/>
          <a:ext cx="3816424" cy="764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141,8</a:t>
          </a:r>
        </a:p>
      </dsp:txBody>
      <dsp:txXfrm>
        <a:off x="839705" y="4203132"/>
        <a:ext cx="2976718" cy="764205"/>
      </dsp:txXfrm>
    </dsp:sp>
    <dsp:sp modelId="{59208E79-B8A7-477C-B741-F3EAF6407C81}">
      <dsp:nvSpPr>
        <dsp:cNvPr id="0" name=""/>
        <dsp:cNvSpPr/>
      </dsp:nvSpPr>
      <dsp:spPr>
        <a:xfrm>
          <a:off x="76420" y="4279553"/>
          <a:ext cx="763284" cy="6113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Социальная политика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694,7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0"/>
        <a:ext cx="2872908" cy="650181"/>
      </dsp:txXfrm>
    </dsp:sp>
    <dsp:sp modelId="{8742C5EE-2DD0-46E4-AB75-87A4D25F8D62}">
      <dsp:nvSpPr>
        <dsp:cNvPr id="0" name=""/>
        <dsp:cNvSpPr/>
      </dsp:nvSpPr>
      <dsp:spPr>
        <a:xfrm>
          <a:off x="65018" y="65018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715199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1738,4</a:t>
          </a:r>
        </a:p>
      </dsp:txBody>
      <dsp:txXfrm>
        <a:off x="799499" y="715199"/>
        <a:ext cx="2872908" cy="650181"/>
      </dsp:txXfrm>
    </dsp:sp>
    <dsp:sp modelId="{DC3D1057-3911-49DC-8B4B-4F8305BF098A}">
      <dsp:nvSpPr>
        <dsp:cNvPr id="0" name=""/>
        <dsp:cNvSpPr/>
      </dsp:nvSpPr>
      <dsp:spPr>
        <a:xfrm>
          <a:off x="65018" y="78021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430399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Здравоохранение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21,0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1430399"/>
        <a:ext cx="2872908" cy="650181"/>
      </dsp:txXfrm>
    </dsp:sp>
    <dsp:sp modelId="{10414709-A3FF-419B-8BA0-6B96893FDF2B}">
      <dsp:nvSpPr>
        <dsp:cNvPr id="0" name=""/>
        <dsp:cNvSpPr/>
      </dsp:nvSpPr>
      <dsp:spPr>
        <a:xfrm>
          <a:off x="65018" y="149541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2145599"/>
          <a:ext cx="3672408" cy="8468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689,6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2145599"/>
        <a:ext cx="2872908" cy="846829"/>
      </dsp:txXfrm>
    </dsp:sp>
    <dsp:sp modelId="{B43CAF5A-DF0E-47F1-8B84-50B2394B9328}">
      <dsp:nvSpPr>
        <dsp:cNvPr id="0" name=""/>
        <dsp:cNvSpPr/>
      </dsp:nvSpPr>
      <dsp:spPr>
        <a:xfrm>
          <a:off x="65018" y="2308941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057446"/>
          <a:ext cx="3672408" cy="6501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Дорожный фонд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50,6</a:t>
          </a:r>
        </a:p>
      </dsp:txBody>
      <dsp:txXfrm>
        <a:off x="799499" y="3057446"/>
        <a:ext cx="2872908" cy="650181"/>
      </dsp:txXfrm>
    </dsp:sp>
    <dsp:sp modelId="{7DE197FE-AADA-44C3-8B2B-CF16D12E116A}">
      <dsp:nvSpPr>
        <dsp:cNvPr id="0" name=""/>
        <dsp:cNvSpPr/>
      </dsp:nvSpPr>
      <dsp:spPr>
        <a:xfrm>
          <a:off x="65018" y="3122464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772646"/>
          <a:ext cx="3672408" cy="5581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104,2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799499" y="3772646"/>
        <a:ext cx="2872908" cy="558167"/>
      </dsp:txXfrm>
    </dsp:sp>
    <dsp:sp modelId="{59208E79-B8A7-477C-B741-F3EAF6407C81}">
      <dsp:nvSpPr>
        <dsp:cNvPr id="0" name=""/>
        <dsp:cNvSpPr/>
      </dsp:nvSpPr>
      <dsp:spPr>
        <a:xfrm>
          <a:off x="65018" y="3791657"/>
          <a:ext cx="734481" cy="5201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>
            <a:lum bright="-8000" contrast="35000"/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402770"/>
          <a:ext cx="3672408" cy="5657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Arial" pitchFamily="34" charset="0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255,8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799499" y="4402770"/>
        <a:ext cx="2872908" cy="565781"/>
      </dsp:txXfrm>
    </dsp:sp>
    <dsp:sp modelId="{3A722FFA-D144-4D82-A948-F625B32E43B9}">
      <dsp:nvSpPr>
        <dsp:cNvPr id="0" name=""/>
        <dsp:cNvSpPr/>
      </dsp:nvSpPr>
      <dsp:spPr>
        <a:xfrm>
          <a:off x="65018" y="4424044"/>
          <a:ext cx="734481" cy="5093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3D717-5F11-44E9-9251-9A8F4F6CA74F}">
      <dsp:nvSpPr>
        <dsp:cNvPr id="0" name=""/>
        <dsp:cNvSpPr/>
      </dsp:nvSpPr>
      <dsp:spPr>
        <a:xfrm>
          <a:off x="0" y="0"/>
          <a:ext cx="2105933" cy="864096"/>
        </a:xfrm>
        <a:prstGeom prst="roundRect">
          <a:avLst>
            <a:gd name="adj" fmla="val 10000"/>
          </a:avLst>
        </a:prstGeom>
        <a:solidFill>
          <a:srgbClr val="99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50" b="1" i="1" kern="1200" baseline="0" dirty="0" smtClean="0">
              <a:solidFill>
                <a:schemeClr val="accent3">
                  <a:lumMod val="50000"/>
                </a:schemeClr>
              </a:solidFill>
            </a:rPr>
            <a:t>Финансовое обеспечение муниципальных учреждений , содержание органов власти</a:t>
          </a:r>
        </a:p>
      </dsp:txBody>
      <dsp:txXfrm>
        <a:off x="0" y="0"/>
        <a:ext cx="2105933" cy="864096"/>
      </dsp:txXfrm>
    </dsp:sp>
    <dsp:sp modelId="{E387A140-BF6B-46BE-803D-7A17C3578080}">
      <dsp:nvSpPr>
        <dsp:cNvPr id="0" name=""/>
        <dsp:cNvSpPr/>
      </dsp:nvSpPr>
      <dsp:spPr>
        <a:xfrm>
          <a:off x="2317901" y="170912"/>
          <a:ext cx="449371" cy="522271"/>
        </a:xfrm>
        <a:prstGeom prst="rightArrow">
          <a:avLst>
            <a:gd name="adj1" fmla="val 60000"/>
            <a:gd name="adj2" fmla="val 50000"/>
          </a:avLst>
        </a:prstGeom>
        <a:solidFill>
          <a:srgbClr val="99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2317901" y="170912"/>
        <a:ext cx="449371" cy="522271"/>
      </dsp:txXfrm>
    </dsp:sp>
    <dsp:sp modelId="{CF0A8733-728B-43D7-BBAB-F408032218D1}">
      <dsp:nvSpPr>
        <dsp:cNvPr id="0" name=""/>
        <dsp:cNvSpPr/>
      </dsp:nvSpPr>
      <dsp:spPr>
        <a:xfrm>
          <a:off x="2953804" y="0"/>
          <a:ext cx="3021382" cy="864096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/>
            <a:t>11 органов власти, 73 муниципальных учреждения, 3785 работников</a:t>
          </a:r>
          <a:endParaRPr lang="ru-RU" sz="1200" kern="1200" dirty="0"/>
        </a:p>
      </dsp:txBody>
      <dsp:txXfrm>
        <a:off x="2953804" y="0"/>
        <a:ext cx="3021382" cy="864096"/>
      </dsp:txXfrm>
    </dsp:sp>
    <dsp:sp modelId="{4255FA77-10E7-47F1-9133-F025C753BBB3}">
      <dsp:nvSpPr>
        <dsp:cNvPr id="0" name=""/>
        <dsp:cNvSpPr/>
      </dsp:nvSpPr>
      <dsp:spPr>
        <a:xfrm>
          <a:off x="6185780" y="170912"/>
          <a:ext cx="446457" cy="522271"/>
        </a:xfrm>
        <a:prstGeom prst="rightArrow">
          <a:avLst>
            <a:gd name="adj1" fmla="val 60000"/>
            <a:gd name="adj2" fmla="val 50000"/>
          </a:avLst>
        </a:prstGeom>
        <a:solidFill>
          <a:srgbClr val="33CCCC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6185780" y="170912"/>
        <a:ext cx="446457" cy="522271"/>
      </dsp:txXfrm>
    </dsp:sp>
    <dsp:sp modelId="{44A8B2E6-2F3F-4A2D-930B-F3D3100B6769}">
      <dsp:nvSpPr>
        <dsp:cNvPr id="0" name=""/>
        <dsp:cNvSpPr/>
      </dsp:nvSpPr>
      <dsp:spPr>
        <a:xfrm>
          <a:off x="6817560" y="0"/>
          <a:ext cx="2105933" cy="8640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5">
                  <a:lumMod val="50000"/>
                </a:schemeClr>
              </a:solidFill>
            </a:rPr>
            <a:t>1 634,8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5">
                  <a:lumMod val="50000"/>
                </a:schemeClr>
              </a:solidFill>
            </a:rPr>
            <a:t>млн. рублей</a:t>
          </a:r>
        </a:p>
      </dsp:txBody>
      <dsp:txXfrm>
        <a:off x="6817560" y="0"/>
        <a:ext cx="2105933" cy="86409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43D717-5F11-44E9-9251-9A8F4F6CA74F}">
      <dsp:nvSpPr>
        <dsp:cNvPr id="0" name=""/>
        <dsp:cNvSpPr/>
      </dsp:nvSpPr>
      <dsp:spPr>
        <a:xfrm>
          <a:off x="2729" y="0"/>
          <a:ext cx="2141194" cy="142045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i="1" kern="1200" dirty="0" smtClean="0">
              <a:solidFill>
                <a:schemeClr val="accent3">
                  <a:lumMod val="50000"/>
                </a:schemeClr>
              </a:solidFill>
            </a:rPr>
            <a:t>Меры социальной поддержки отдельных категорий граждан, включая обеспечение жильем</a:t>
          </a:r>
          <a:endParaRPr lang="ru-RU" sz="1350" kern="1200" dirty="0"/>
        </a:p>
      </dsp:txBody>
      <dsp:txXfrm>
        <a:off x="2729" y="0"/>
        <a:ext cx="2141194" cy="1420457"/>
      </dsp:txXfrm>
    </dsp:sp>
    <dsp:sp modelId="{E387A140-BF6B-46BE-803D-7A17C3578080}">
      <dsp:nvSpPr>
        <dsp:cNvPr id="0" name=""/>
        <dsp:cNvSpPr/>
      </dsp:nvSpPr>
      <dsp:spPr>
        <a:xfrm rot="45939">
          <a:off x="2364377" y="462989"/>
          <a:ext cx="467449" cy="5352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 rot="45939">
        <a:off x="2364377" y="462989"/>
        <a:ext cx="467449" cy="535233"/>
      </dsp:txXfrm>
    </dsp:sp>
    <dsp:sp modelId="{CF0A8733-728B-43D7-BBAB-F408032218D1}">
      <dsp:nvSpPr>
        <dsp:cNvPr id="0" name=""/>
        <dsp:cNvSpPr/>
      </dsp:nvSpPr>
      <dsp:spPr>
        <a:xfrm>
          <a:off x="3025824" y="45855"/>
          <a:ext cx="2957490" cy="1420457"/>
        </a:xfrm>
        <a:prstGeom prst="roundRect">
          <a:avLst>
            <a:gd name="adj" fmla="val 10000"/>
          </a:avLst>
        </a:prstGeom>
        <a:solidFill>
          <a:srgbClr val="00CC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45720" rIns="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более 28 тыс. граждан и семей,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в их числе: ветераны труда, труженики тыла, граждане, пострадавшие от политических репрессий, малоимущие семьи и одиноко проживающие граждане, многодетные семьи, дети сироты и дети, оставшиеся без попечения родителей, молодые семьи</a:t>
          </a:r>
          <a:endParaRPr lang="ru-RU" sz="9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3025824" y="45855"/>
        <a:ext cx="2957490" cy="1420457"/>
      </dsp:txXfrm>
    </dsp:sp>
    <dsp:sp modelId="{4255FA77-10E7-47F1-9133-F025C753BBB3}">
      <dsp:nvSpPr>
        <dsp:cNvPr id="0" name=""/>
        <dsp:cNvSpPr/>
      </dsp:nvSpPr>
      <dsp:spPr>
        <a:xfrm>
          <a:off x="6195903" y="488467"/>
          <a:ext cx="450689" cy="535233"/>
        </a:xfrm>
        <a:prstGeom prst="rightArrow">
          <a:avLst>
            <a:gd name="adj1" fmla="val 60000"/>
            <a:gd name="adj2" fmla="val 50000"/>
          </a:avLst>
        </a:prstGeom>
        <a:solidFill>
          <a:srgbClr val="CC66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/>
        </a:p>
      </dsp:txBody>
      <dsp:txXfrm>
        <a:off x="6195903" y="488467"/>
        <a:ext cx="450689" cy="535233"/>
      </dsp:txXfrm>
    </dsp:sp>
    <dsp:sp modelId="{44A8B2E6-2F3F-4A2D-930B-F3D3100B6769}">
      <dsp:nvSpPr>
        <dsp:cNvPr id="0" name=""/>
        <dsp:cNvSpPr/>
      </dsp:nvSpPr>
      <dsp:spPr>
        <a:xfrm>
          <a:off x="6833671" y="45855"/>
          <a:ext cx="2086893" cy="1420457"/>
        </a:xfrm>
        <a:prstGeom prst="roundRect">
          <a:avLst>
            <a:gd name="adj" fmla="val 10000"/>
          </a:avLst>
        </a:prstGeom>
        <a:solidFill>
          <a:srgbClr val="CC66F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4">
                  <a:lumMod val="50000"/>
                </a:schemeClr>
              </a:solidFill>
            </a:rPr>
            <a:t>612,0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accent4">
                  <a:lumMod val="50000"/>
                </a:schemeClr>
              </a:solidFill>
            </a:rPr>
            <a:t>млн. рублей</a:t>
          </a:r>
          <a:endParaRPr lang="ru-RU" sz="1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6833671" y="45855"/>
        <a:ext cx="2086893" cy="1420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0.35891</cdr:x>
      <cdr:y>0.69413</cdr:y>
    </cdr:from>
    <cdr:to>
      <cdr:x>0.59131</cdr:x>
      <cdr:y>0.84096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225056" y="3744432"/>
          <a:ext cx="2088276" cy="7920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latin typeface="Arial" pitchFamily="34" charset="0"/>
              <a:cs typeface="Arial" pitchFamily="34" charset="0"/>
            </a:rPr>
            <a:t>в том</a:t>
          </a:r>
          <a:endParaRPr lang="ru-RU" sz="900" b="1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0.49514</cdr:x>
      <cdr:y>0.57399</cdr:y>
    </cdr:from>
    <cdr:to>
      <cdr:x>0.50316</cdr:x>
      <cdr:y>0.61404</cdr:y>
    </cdr:to>
    <cdr:sp macro="" textlink="">
      <cdr:nvSpPr>
        <cdr:cNvPr id="7" name="Прямая соединительная линия 6"/>
        <cdr:cNvSpPr/>
      </cdr:nvSpPr>
      <cdr:spPr>
        <a:xfrm xmlns:a="http://schemas.openxmlformats.org/drawingml/2006/main">
          <a:off x="4449192" y="3096344"/>
          <a:ext cx="72008" cy="216024"/>
        </a:xfrm>
        <a:prstGeom xmlns:a="http://schemas.openxmlformats.org/drawingml/2006/main" prst="line">
          <a:avLst/>
        </a:prstGeom>
        <a:ln xmlns:a="http://schemas.openxmlformats.org/drawingml/2006/main" w="38100" cmpd="sng">
          <a:solidFill>
            <a:schemeClr val="accent3"/>
          </a:solidFill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Georgia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Georgia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Georgia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Georgia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Georgia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Georgia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Georgia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Georgia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Georgia"/>
            </a:defRPr>
          </a:lvl9pPr>
        </a:lstStyle>
        <a:p xmlns:a="http://schemas.openxmlformats.org/drawingml/2006/main"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0.75244</cdr:x>
      <cdr:y>0.39489</cdr:y>
    </cdr:from>
    <cdr:to>
      <cdr:x>0.99325</cdr:x>
      <cdr:y>0.59861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6951582" y="2208451"/>
          <a:ext cx="2278396" cy="1136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0.48961</cdr:x>
      <cdr:y>0.41292</cdr:y>
    </cdr:from>
    <cdr:to>
      <cdr:x>0.51039</cdr:x>
      <cdr:y>0.60832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4353875" y="1951092"/>
          <a:ext cx="18473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  <a:scene3d>
            <a:camera prst="orthographicFront"/>
            <a:lightRig rig="flat" dir="t">
              <a:rot lat="0" lon="0" rev="18900000"/>
            </a:lightRig>
          </a:scene3d>
          <a:sp3d extrusionH="31750" contourW="6350" prstMaterial="powder">
            <a:bevelT w="19050" h="19050" prst="angle"/>
            <a:contourClr>
              <a:schemeClr val="accent3">
                <a:tint val="100000"/>
                <a:shade val="100000"/>
                <a:satMod val="100000"/>
                <a:hueMod val="100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/>
          <a:endParaRPr lang="ru-RU" sz="5400" b="1" cap="none" spc="0" dirty="0">
            <a:ln/>
            <a:solidFill>
              <a:schemeClr val="accent3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0.38712</cdr:x>
      <cdr:y>0.85029</cdr:y>
    </cdr:from>
    <cdr:to>
      <cdr:x>0.66244</cdr:x>
      <cdr:y>0.958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3888432" y="2915652"/>
          <a:ext cx="276548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  <a:scene3d>
            <a:camera prst="orthographicFront"/>
            <a:lightRig rig="glow" dir="tl">
              <a:rot lat="0" lon="0" rev="5400000"/>
            </a:lightRig>
          </a:scene3d>
          <a:sp3d contourW="12700">
            <a:bevelT w="25400" h="25400"/>
            <a:contourClr>
              <a:srgbClr val="F79646">
                <a:shade val="73000"/>
              </a:srgbClr>
            </a:contourClr>
          </a:sp3d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800" b="1" i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Kokila" pitchFamily="34" charset="0"/>
            </a:rPr>
            <a:t>6,5млн.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1" y="1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1" y="9409114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95476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32121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9260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6156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9063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991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C7320-9D90-4350-8044-A3B7AF404B44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6427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8523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36734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6058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80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6955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9034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2974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3250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98722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58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580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21690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4448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603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7340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49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28.11.2018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28.11.2018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28.11.2018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28.11.2018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26" Type="http://schemas.openxmlformats.org/officeDocument/2006/relationships/diagramColors" Target="../diagrams/colors10.xml"/><Relationship Id="rId39" Type="http://schemas.openxmlformats.org/officeDocument/2006/relationships/diagramLayout" Target="../diagrams/layout13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34" Type="http://schemas.openxmlformats.org/officeDocument/2006/relationships/diagramLayout" Target="../diagrams/layout12.xml"/><Relationship Id="rId42" Type="http://schemas.microsoft.com/office/2007/relationships/diagramDrawing" Target="../diagrams/drawing13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5" Type="http://schemas.openxmlformats.org/officeDocument/2006/relationships/diagramQuickStyle" Target="../diagrams/quickStyle10.xml"/><Relationship Id="rId33" Type="http://schemas.openxmlformats.org/officeDocument/2006/relationships/diagramData" Target="../diagrams/data12.xml"/><Relationship Id="rId38" Type="http://schemas.openxmlformats.org/officeDocument/2006/relationships/diagramData" Target="../diagrams/data13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29" Type="http://schemas.openxmlformats.org/officeDocument/2006/relationships/diagramLayout" Target="../diagrams/layout11.xml"/><Relationship Id="rId41" Type="http://schemas.openxmlformats.org/officeDocument/2006/relationships/diagramColors" Target="../diagrams/colors13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24" Type="http://schemas.openxmlformats.org/officeDocument/2006/relationships/diagramLayout" Target="../diagrams/layout10.xml"/><Relationship Id="rId32" Type="http://schemas.microsoft.com/office/2007/relationships/diagramDrawing" Target="../diagrams/drawing11.xml"/><Relationship Id="rId37" Type="http://schemas.microsoft.com/office/2007/relationships/diagramDrawing" Target="../diagrams/drawing12.xml"/><Relationship Id="rId40" Type="http://schemas.openxmlformats.org/officeDocument/2006/relationships/diagramQuickStyle" Target="../diagrams/quickStyle13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23" Type="http://schemas.openxmlformats.org/officeDocument/2006/relationships/diagramData" Target="../diagrams/data10.xml"/><Relationship Id="rId28" Type="http://schemas.openxmlformats.org/officeDocument/2006/relationships/diagramData" Target="../diagrams/data11.xml"/><Relationship Id="rId36" Type="http://schemas.openxmlformats.org/officeDocument/2006/relationships/diagramColors" Target="../diagrams/colors12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31" Type="http://schemas.openxmlformats.org/officeDocument/2006/relationships/diagramColors" Target="../diagrams/colors11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Relationship Id="rId27" Type="http://schemas.microsoft.com/office/2007/relationships/diagramDrawing" Target="../diagrams/drawing10.xml"/><Relationship Id="rId30" Type="http://schemas.openxmlformats.org/officeDocument/2006/relationships/diagramQuickStyle" Target="../diagrams/quickStyle11.xml"/><Relationship Id="rId35" Type="http://schemas.openxmlformats.org/officeDocument/2006/relationships/diagramQuickStyle" Target="../diagrams/quickStyl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56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54.jpe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4.xml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7.png"/><Relationship Id="rId7" Type="http://schemas.openxmlformats.org/officeDocument/2006/relationships/image" Target="../media/image28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11" Type="http://schemas.openxmlformats.org/officeDocument/2006/relationships/image" Target="../media/image58.jpe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chart" Target="../charts/chart3.xml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oleObject" Target="../embeddings/_____Microsoft_Office_Excel_97-20031.xls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2059632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«О бюджете города Батайска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 на 2019 год и на плановый период</a:t>
            </a:r>
            <a:r>
              <a:rPr kumimoji="0" lang="ru-RU" sz="4800" b="1" i="1" u="none" strike="noStrike" cap="none" normalizeH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 2020 и 2021 годов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3319D1"/>
                </a:solidFill>
                <a:effectLst/>
                <a:latin typeface="Georgia" pitchFamily="18" charset="0"/>
                <a:ea typeface="Times New Roman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3319D1"/>
              </a:solidFill>
              <a:effectLst/>
              <a:latin typeface="Arial Black" pitchFamily="34" charset="0"/>
            </a:endParaRPr>
          </a:p>
        </p:txBody>
      </p:sp>
      <p:pic>
        <p:nvPicPr>
          <p:cNvPr id="4" name="Рисунок 9" descr="герб Батайска с флагом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525"/>
            <a:ext cx="1904999" cy="122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89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b="1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юджета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города на 2019-2021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251520" y="2276872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7776000" y="2088000"/>
            <a:ext cx="1260000" cy="936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251520" y="3068960"/>
            <a:ext cx="7128792" cy="17962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строительство и реконструкция общеобразовательных организаций;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строительство и реконструкция объектов водопроводно-канализационного хозяйства;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164288" y="3132000"/>
            <a:ext cx="1979712" cy="3312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08720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7452000" y="1224000"/>
            <a:ext cx="1188472" cy="828000"/>
            <a:chOff x="2016" y="1920"/>
            <a:chExt cx="1680" cy="1680"/>
          </a:xfrm>
          <a:solidFill>
            <a:schemeClr val="accent6">
              <a:lumMod val="75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5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7" name="Rectangle 17"/>
          <p:cNvSpPr>
            <a:spLocks noChangeArrowheads="1"/>
          </p:cNvSpPr>
          <p:nvPr/>
        </p:nvSpPr>
        <p:spPr bwMode="gray">
          <a:xfrm>
            <a:off x="395536" y="2060848"/>
            <a:ext cx="7488832" cy="1008112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27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1"/>
            <a:ext cx="8496944" cy="432048"/>
          </a:xfr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t" anchorCtr="0"/>
          <a:lstStyle/>
          <a:p>
            <a:pPr algn="ctr"/>
            <a:r>
              <a:rPr lang="ru-RU" sz="180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бюджета города Батайска на 2019 год</a:t>
            </a:r>
            <a:br>
              <a:rPr lang="ru-RU" sz="1800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180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2977902341"/>
              </p:ext>
            </p:extLst>
          </p:nvPr>
        </p:nvGraphicFramePr>
        <p:xfrm>
          <a:off x="107504" y="620689"/>
          <a:ext cx="8928992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/>
        </p:nvGraphicFramePr>
        <p:xfrm>
          <a:off x="107504" y="6093296"/>
          <a:ext cx="8928992" cy="558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4231982119"/>
              </p:ext>
            </p:extLst>
          </p:nvPr>
        </p:nvGraphicFramePr>
        <p:xfrm>
          <a:off x="90480" y="1149529"/>
          <a:ext cx="892899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7623448" y="620688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61694634"/>
              </p:ext>
            </p:extLst>
          </p:nvPr>
        </p:nvGraphicFramePr>
        <p:xfrm>
          <a:off x="78655" y="2264480"/>
          <a:ext cx="892899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0" y="4725144"/>
          <a:ext cx="8999984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798656492"/>
              </p:ext>
            </p:extLst>
          </p:nvPr>
        </p:nvGraphicFramePr>
        <p:xfrm>
          <a:off x="141984" y="5842188"/>
          <a:ext cx="8749480" cy="719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xmlns="" val="3391534126"/>
              </p:ext>
            </p:extLst>
          </p:nvPr>
        </p:nvGraphicFramePr>
        <p:xfrm>
          <a:off x="144232" y="3633083"/>
          <a:ext cx="882148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931657023"/>
              </p:ext>
            </p:extLst>
          </p:nvPr>
        </p:nvGraphicFramePr>
        <p:xfrm>
          <a:off x="178496" y="4497179"/>
          <a:ext cx="882148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</p:spTree>
    <p:extLst>
      <p:ext uri="{BB962C8B-B14F-4D97-AF65-F5344CB8AC3E}">
        <p14:creationId xmlns:p14="http://schemas.microsoft.com/office/powerpoint/2010/main" xmlns="" val="9694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73616" cy="63226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Доля муниципальных программ в общем объеме расходов, запланированных на  реализацию муниципальных программ города Батайска в 2019 году</a:t>
            </a:r>
          </a:p>
        </p:txBody>
      </p:sp>
      <p:sp>
        <p:nvSpPr>
          <p:cNvPr id="1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79388" y="1476728"/>
            <a:ext cx="8713787" cy="512092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564904"/>
            <a:ext cx="2808312" cy="108012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Социальная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граждан</a:t>
            </a: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18,5%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5705872"/>
            <a:ext cx="2808312" cy="89148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муниципальными </a:t>
            </a:r>
            <a:r>
              <a:rPr lang="ru-RU" sz="1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финансами </a:t>
            </a: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1,2%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412776"/>
            <a:ext cx="2808312" cy="1152128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</a:p>
          <a:p>
            <a:pPr algn="ctr"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49,6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4941168"/>
            <a:ext cx="2088232" cy="80809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59832" y="2708920"/>
            <a:ext cx="2088232" cy="864096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муниципальной собственностью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3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0,5%</a:t>
            </a:r>
            <a:endParaRPr lang="ru-RU" sz="1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3645024"/>
            <a:ext cx="2808312" cy="1080120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здравоохранения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0,6%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59832" y="1412776"/>
            <a:ext cx="2088232" cy="129614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качественными жилищно-коммунальными услугами населения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города Батайска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17,5%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4725144"/>
            <a:ext cx="2808312" cy="960107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транспортной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системы </a:t>
            </a:r>
          </a:p>
          <a:p>
            <a:pPr algn="ctr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1,5%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148064" y="4077072"/>
            <a:ext cx="1944216" cy="161618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</a:rPr>
              <a:t>Охрана окружающей среды </a:t>
            </a:r>
            <a:r>
              <a:rPr lang="ru-RU" sz="1200" dirty="0" smtClean="0">
                <a:solidFill>
                  <a:schemeClr val="bg1"/>
                </a:solidFill>
              </a:rPr>
              <a:t> и благоустройство 1,7%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92280" y="2420888"/>
            <a:ext cx="1800200" cy="102411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противодействие преступности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0,3%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3573016"/>
            <a:ext cx="2088232" cy="1368152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доступным и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комфортным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жильем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  города Батайска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0,8%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9832" y="5733256"/>
            <a:ext cx="2088232" cy="864095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физической культуры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спорта </a:t>
            </a:r>
            <a:endPara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0,2%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5949280"/>
            <a:ext cx="1800200" cy="648072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Доступная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0,04%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92280" y="5301208"/>
            <a:ext cx="1800200" cy="680076"/>
          </a:xfrm>
          <a:prstGeom prst="rect">
            <a:avLst/>
          </a:prstGeom>
          <a:gradFill flip="none" rotWithShape="1">
            <a:gsLst>
              <a:gs pos="0">
                <a:srgbClr val="66FF33">
                  <a:shade val="30000"/>
                  <a:satMod val="115000"/>
                </a:srgbClr>
              </a:gs>
              <a:gs pos="50000">
                <a:srgbClr val="66FF33">
                  <a:shade val="67500"/>
                  <a:satMod val="115000"/>
                </a:srgbClr>
              </a:gs>
              <a:gs pos="100000">
                <a:srgbClr val="66FF33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Молодежь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Батайска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0,02%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92280" y="1412776"/>
            <a:ext cx="1800200" cy="1040116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Информационное общество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0,9%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92280" y="4149080"/>
            <a:ext cx="1800200" cy="1152128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Энергосбережение и повышение энергетической эффективности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5148064" y="2204864"/>
            <a:ext cx="1944216" cy="180020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территории от чрезвычайных </a:t>
            </a:r>
            <a:endParaRPr lang="ru-RU" sz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ситуаций, обеспечение пожарной безопасности и безопасности людей на водных объектах </a:t>
            </a:r>
          </a:p>
          <a:p>
            <a:pPr algn="ctr">
              <a:defRPr/>
            </a:pP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0,7%</a:t>
            </a:r>
            <a:endParaRPr lang="ru-RU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148064" y="1412776"/>
            <a:ext cx="1944216" cy="76808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Экономическое развитие 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0,0%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092280" y="3429000"/>
            <a:ext cx="1800200" cy="768085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Развитие муниципального управления 0,04%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7" name="Рисунок 56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339752" y="6165304"/>
            <a:ext cx="648072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04448" y="2852936"/>
            <a:ext cx="288032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3789040"/>
            <a:ext cx="7747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5301208"/>
            <a:ext cx="489429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3C659E"/>
              </a:clrFrom>
              <a:clrTo>
                <a:srgbClr val="3C659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00392" y="2132856"/>
            <a:ext cx="685088" cy="30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B7DBF1"/>
              </a:clrFrom>
              <a:clrTo>
                <a:srgbClr val="B7DB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5229200"/>
            <a:ext cx="537827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B0B0B8"/>
              </a:clrFrom>
              <a:clrTo>
                <a:srgbClr val="B0B0B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2204864"/>
            <a:ext cx="5760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16416" y="5589240"/>
            <a:ext cx="52172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1556792"/>
            <a:ext cx="892624" cy="92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23728" y="4293096"/>
            <a:ext cx="864096" cy="4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3212976"/>
            <a:ext cx="936104" cy="405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23728" y="5229200"/>
            <a:ext cx="846747" cy="4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98B3FF"/>
              </a:clrFrom>
              <a:clrTo>
                <a:srgbClr val="98B3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99992" y="4437112"/>
            <a:ext cx="545802" cy="4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4670"/>
              </a:clrFrom>
              <a:clrTo>
                <a:srgbClr val="00467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8" y="1772816"/>
            <a:ext cx="557817" cy="36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6165304"/>
            <a:ext cx="686318" cy="36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4208" y="3573016"/>
            <a:ext cx="5760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0432" y="6093296"/>
            <a:ext cx="372838" cy="45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460432" y="5013176"/>
            <a:ext cx="443049" cy="30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Прямоугольник 48"/>
          <p:cNvSpPr/>
          <p:nvPr/>
        </p:nvSpPr>
        <p:spPr>
          <a:xfrm>
            <a:off x="5148064" y="5661248"/>
            <a:ext cx="1944216" cy="936104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</a:t>
            </a:r>
          </a:p>
          <a:p>
            <a:pPr algn="ctr">
              <a:defRPr/>
            </a:pP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0,8%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xn----7sbgbb2blsmakmo6k.xn--p1ai/images/news/2017/sentiabr/5361-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00192" y="6237312"/>
            <a:ext cx="648072" cy="330490"/>
          </a:xfrm>
          <a:prstGeom prst="rect">
            <a:avLst/>
          </a:prstGeom>
          <a:noFill/>
        </p:spPr>
      </p:pic>
      <p:pic>
        <p:nvPicPr>
          <p:cNvPr id="5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76128" y="4445496"/>
            <a:ext cx="864096" cy="40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96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672"/>
            <a:ext cx="9144000" cy="10953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Расходы бюджета города Батайска в 2019 году</a:t>
            </a:r>
            <a:r>
              <a:rPr lang="ru-RU" sz="2400" dirty="0" smtClean="0"/>
              <a:t>  </a:t>
            </a:r>
            <a:r>
              <a:rPr lang="ru-RU" sz="2100" dirty="0" smtClean="0"/>
              <a:t> </a:t>
            </a:r>
            <a:br>
              <a:rPr lang="ru-RU" sz="2100" dirty="0" smtClean="0"/>
            </a:br>
            <a:r>
              <a:rPr lang="ru-RU" sz="2100" dirty="0" smtClean="0"/>
              <a:t>      </a:t>
            </a:r>
            <a: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3 554,3 млн. рублей</a:t>
            </a:r>
            <a:br>
              <a:rPr lang="ru-RU" sz="25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0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0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0" y="1463576"/>
          <a:ext cx="8985696" cy="539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5958" name="Rectangle 6"/>
          <p:cNvSpPr>
            <a:spLocks noChangeArrowheads="1"/>
          </p:cNvSpPr>
          <p:nvPr/>
        </p:nvSpPr>
        <p:spPr bwMode="auto">
          <a:xfrm rot="10800000" flipV="1">
            <a:off x="539552" y="6021288"/>
            <a:ext cx="417646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Социальная  сфера  – </a:t>
            </a:r>
          </a:p>
          <a:p>
            <a:pPr algn="ctr">
              <a:defRPr/>
            </a:pP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2 565,9 млн</a:t>
            </a:r>
            <a:r>
              <a:rPr lang="ru-RU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. </a:t>
            </a:r>
            <a:r>
              <a:rPr lang="ru-RU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рублей </a:t>
            </a:r>
            <a:r>
              <a:rPr lang="ru-RU" sz="19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или </a:t>
            </a:r>
            <a:r>
              <a:rPr lang="ru-RU" sz="19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72,2%</a:t>
            </a:r>
            <a:endParaRPr lang="ru-RU" sz="1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105273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/>
              <a:t>млн. рублей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19904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413792"/>
          </a:xfrm>
        </p:spPr>
        <p:txBody>
          <a:bodyPr/>
          <a:lstStyle/>
          <a:p>
            <a:r>
              <a:rPr lang="ru-RU" sz="1800" dirty="0" smtClean="0">
                <a:solidFill>
                  <a:srgbClr val="0070C0"/>
                </a:solidFill>
              </a:rPr>
              <a:t>Расходы бюджета города Батайска </a:t>
            </a:r>
            <a:r>
              <a:rPr lang="ru-RU" sz="1800" dirty="0" smtClean="0">
                <a:solidFill>
                  <a:srgbClr val="C00000"/>
                </a:solidFill>
              </a:rPr>
              <a:t>на социальную сферу </a:t>
            </a:r>
            <a:r>
              <a:rPr lang="ru-RU" sz="1800" dirty="0" smtClean="0">
                <a:solidFill>
                  <a:srgbClr val="0070C0"/>
                </a:solidFill>
              </a:rPr>
              <a:t>в 2019 году</a:t>
            </a:r>
            <a:endParaRPr lang="ru-RU" sz="1800" dirty="0">
              <a:solidFill>
                <a:srgbClr val="0070C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052736"/>
          <a:ext cx="9144000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3284984"/>
          <a:ext cx="601216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-180528" y="6453350"/>
            <a:ext cx="9144000" cy="4046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**     первоначальный бюджет на 2018 год</a:t>
            </a:r>
            <a:endParaRPr lang="ru-RU" sz="1200" dirty="0"/>
          </a:p>
        </p:txBody>
      </p:sp>
      <p:sp>
        <p:nvSpPr>
          <p:cNvPr id="8" name="TextBox 1"/>
          <p:cNvSpPr txBox="1"/>
          <p:nvPr/>
        </p:nvSpPr>
        <p:spPr>
          <a:xfrm>
            <a:off x="0" y="6093296"/>
            <a:ext cx="9144000" cy="4046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*  Первоначальный бюджет на 2017 год</a:t>
            </a:r>
            <a:endParaRPr lang="ru-RU" sz="1200" dirty="0"/>
          </a:p>
        </p:txBody>
      </p:sp>
      <p:pic>
        <p:nvPicPr>
          <p:cNvPr id="9" name="Рисунок 8" descr="c74233af673fa883c3bf3ced00139c8f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6176" y="3573016"/>
            <a:ext cx="1508800" cy="943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ae7630026493ae4d645b66f8385b634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24328" y="3573016"/>
            <a:ext cx="1512168" cy="1008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6de2dd0ca433ea383268d0d0845de1d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0152" y="4293096"/>
            <a:ext cx="1512168" cy="960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Рисунок 11" descr="48b54237b75083e518071093bc6882d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4365104"/>
            <a:ext cx="1584176" cy="960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 descr="23bc0c9f50377ed87e277aef36e0abc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3933056"/>
            <a:ext cx="1296144" cy="777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971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/>
          </p:nvPr>
        </p:nvGraphicFramePr>
        <p:xfrm>
          <a:off x="1043607" y="620687"/>
          <a:ext cx="7965699" cy="513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409107" y="4929262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485" name="TextBox 14"/>
          <p:cNvSpPr txBox="1">
            <a:spLocks noChangeArrowheads="1"/>
          </p:cNvSpPr>
          <p:nvPr/>
        </p:nvSpPr>
        <p:spPr bwMode="auto">
          <a:xfrm>
            <a:off x="2855909" y="3267868"/>
            <a:ext cx="14224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36,2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6" name="TextBox 15"/>
          <p:cNvSpPr txBox="1">
            <a:spLocks noChangeArrowheads="1"/>
          </p:cNvSpPr>
          <p:nvPr/>
        </p:nvSpPr>
        <p:spPr bwMode="auto">
          <a:xfrm>
            <a:off x="5120481" y="1883216"/>
            <a:ext cx="1208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49,9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8" name="TextBox 17"/>
          <p:cNvSpPr txBox="1">
            <a:spLocks noChangeArrowheads="1"/>
          </p:cNvSpPr>
          <p:nvPr/>
        </p:nvSpPr>
        <p:spPr bwMode="auto">
          <a:xfrm>
            <a:off x="4291009" y="4826919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1,5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489" name="TextBox 18"/>
          <p:cNvSpPr txBox="1">
            <a:spLocks noChangeArrowheads="1"/>
          </p:cNvSpPr>
          <p:nvPr/>
        </p:nvSpPr>
        <p:spPr bwMode="auto">
          <a:xfrm>
            <a:off x="4932040" y="4077072"/>
            <a:ext cx="1027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9,5 </a:t>
            </a:r>
            <a:r>
              <a:rPr lang="ru-RU" sz="1600" b="1" dirty="0">
                <a:solidFill>
                  <a:prstClr val="black"/>
                </a:solidFill>
                <a:cs typeface="Arial" charset="0"/>
              </a:rPr>
              <a:t>%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-78523" y="548680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РАСХОДОВ БЮДЖЕТА города </a:t>
            </a:r>
            <a:r>
              <a:rPr lang="ru-RU" sz="216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батайска</a:t>
            </a: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НА ОБРАЗОВАНИЕ В 2019 ГОДУ</a:t>
            </a:r>
            <a:endParaRPr lang="ru-RU" sz="216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latin typeface="Trebuchet MS"/>
              <a:cs typeface="Arial" charset="0"/>
            </a:endParaRP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 rot="17525557">
            <a:off x="3841968" y="4302795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prstClr val="black"/>
                </a:solidFill>
                <a:cs typeface="Arial" charset="0"/>
              </a:rPr>
              <a:t>2,9%</a:t>
            </a:r>
            <a:endParaRPr lang="ru-RU" sz="16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TextBox 37"/>
          <p:cNvSpPr txBox="1">
            <a:spLocks noChangeArrowheads="1"/>
          </p:cNvSpPr>
          <p:nvPr/>
        </p:nvSpPr>
        <p:spPr bwMode="auto">
          <a:xfrm>
            <a:off x="4644009" y="5315294"/>
            <a:ext cx="4499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/>
              <a:t>Профессиональная подготовка, переподготовка и повышение </a:t>
            </a:r>
            <a:r>
              <a:rPr lang="ru-RU" sz="1400" b="1" dirty="0" smtClean="0"/>
              <a:t>квалификации </a:t>
            </a:r>
            <a:r>
              <a:rPr lang="ru-RU" sz="1400" b="1" dirty="0" smtClean="0">
                <a:cs typeface="Arial" charset="0"/>
              </a:rPr>
              <a:t>– </a:t>
            </a: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0,2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" name="Группа 47"/>
          <p:cNvGrpSpPr>
            <a:grpSpLocks/>
          </p:cNvGrpSpPr>
          <p:nvPr/>
        </p:nvGrpSpPr>
        <p:grpSpPr bwMode="auto">
          <a:xfrm>
            <a:off x="205865" y="5331394"/>
            <a:ext cx="8794119" cy="1526606"/>
            <a:chOff x="395536" y="5013176"/>
            <a:chExt cx="8596939" cy="1408663"/>
          </a:xfrm>
        </p:grpSpPr>
        <p:grpSp>
          <p:nvGrpSpPr>
            <p:cNvPr id="5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3371005" cy="283999"/>
              <a:chOff x="395536" y="5013176"/>
              <a:chExt cx="3371005" cy="283999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5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082973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Дошкольное </a:t>
                </a:r>
                <a:r>
                  <a:rPr lang="ru-RU" sz="1400" b="1" dirty="0" smtClean="0"/>
                  <a:t>образование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630,0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Группа 43"/>
            <p:cNvGrpSpPr>
              <a:grpSpLocks/>
            </p:cNvGrpSpPr>
            <p:nvPr/>
          </p:nvGrpSpPr>
          <p:grpSpPr bwMode="auto">
            <a:xfrm>
              <a:off x="395536" y="5329443"/>
              <a:ext cx="2861585" cy="283999"/>
              <a:chOff x="395536" y="5329443"/>
              <a:chExt cx="2861585" cy="283999"/>
            </a:xfrm>
          </p:grpSpPr>
          <p:pic>
            <p:nvPicPr>
              <p:cNvPr id="4" name="Picture 2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5536" y="5445224"/>
                <a:ext cx="144016" cy="156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13" name="TextBox 32"/>
              <p:cNvSpPr txBox="1">
                <a:spLocks noChangeArrowheads="1"/>
              </p:cNvSpPr>
              <p:nvPr/>
            </p:nvSpPr>
            <p:spPr bwMode="auto">
              <a:xfrm>
                <a:off x="683568" y="5329443"/>
                <a:ext cx="2573553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/>
                  <a:t>Общее </a:t>
                </a:r>
                <a:r>
                  <a:rPr lang="ru-RU" sz="1400" b="1" dirty="0" smtClean="0"/>
                  <a:t>образование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867,8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0511" name="TextBox 34"/>
            <p:cNvSpPr txBox="1">
              <a:spLocks noChangeArrowheads="1"/>
            </p:cNvSpPr>
            <p:nvPr/>
          </p:nvSpPr>
          <p:spPr bwMode="auto">
            <a:xfrm>
              <a:off x="4751945" y="6045880"/>
              <a:ext cx="4240530" cy="28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400" b="1" dirty="0"/>
                <a:t>Другие вопросы в области образования</a:t>
              </a:r>
              <a:r>
                <a:rPr lang="ru-RU" sz="1400" b="1" dirty="0" smtClean="0">
                  <a:cs typeface="Arial" charset="0"/>
                </a:rPr>
                <a:t> </a:t>
              </a:r>
              <a:r>
                <a:rPr lang="ru-RU" sz="1400" b="1" dirty="0">
                  <a:solidFill>
                    <a:prstClr val="black"/>
                  </a:solidFill>
                  <a:cs typeface="Arial" charset="0"/>
                </a:rPr>
                <a:t>– </a:t>
              </a:r>
              <a:r>
                <a:rPr lang="ru-RU" sz="1400" b="1" dirty="0" smtClean="0">
                  <a:solidFill>
                    <a:prstClr val="black"/>
                  </a:solidFill>
                  <a:cs typeface="Arial" charset="0"/>
                </a:rPr>
                <a:t>49,5</a:t>
              </a:r>
              <a:endParaRPr lang="ru-RU" sz="1400" b="1" dirty="0">
                <a:solidFill>
                  <a:prstClr val="black"/>
                </a:solidFill>
                <a:cs typeface="Arial" charset="0"/>
              </a:endParaRPr>
            </a:p>
          </p:txBody>
        </p:sp>
        <p:grpSp>
          <p:nvGrpSpPr>
            <p:cNvPr id="8" name="Группа 41"/>
            <p:cNvGrpSpPr>
              <a:grpSpLocks/>
            </p:cNvGrpSpPr>
            <p:nvPr/>
          </p:nvGrpSpPr>
          <p:grpSpPr bwMode="auto">
            <a:xfrm>
              <a:off x="660028" y="5634397"/>
              <a:ext cx="4018054" cy="624502"/>
              <a:chOff x="804044" y="5274357"/>
              <a:chExt cx="4018054" cy="624502"/>
            </a:xfrm>
          </p:grpSpPr>
          <p:grpSp>
            <p:nvGrpSpPr>
              <p:cNvPr id="9" name="Группа 39"/>
              <p:cNvGrpSpPr>
                <a:grpSpLocks/>
              </p:cNvGrpSpPr>
              <p:nvPr/>
            </p:nvGrpSpPr>
            <p:grpSpPr bwMode="auto">
              <a:xfrm>
                <a:off x="804044" y="5274357"/>
                <a:ext cx="4016769" cy="292505"/>
                <a:chOff x="804044" y="5274357"/>
                <a:chExt cx="4016769" cy="292505"/>
              </a:xfrm>
            </p:grpSpPr>
            <p:pic>
              <p:nvPicPr>
                <p:cNvPr id="19484" name="Picture 28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665719" y="5274357"/>
                  <a:ext cx="155094" cy="144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20509" name="TextBox 35"/>
                <p:cNvSpPr txBox="1">
                  <a:spLocks noChangeArrowheads="1"/>
                </p:cNvSpPr>
                <p:nvPr/>
              </p:nvSpPr>
              <p:spPr bwMode="auto">
                <a:xfrm>
                  <a:off x="804044" y="5282863"/>
                  <a:ext cx="3612041" cy="283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sz="1400" b="1" dirty="0"/>
                    <a:t>Дополнительное образование </a:t>
                  </a:r>
                  <a:r>
                    <a:rPr lang="ru-RU" sz="1400" b="1" dirty="0">
                      <a:cs typeface="Arial" charset="0"/>
                    </a:rPr>
                    <a:t>– </a:t>
                  </a:r>
                  <a:r>
                    <a:rPr lang="ru-RU" sz="1400" b="1" dirty="0" smtClean="0">
                      <a:solidFill>
                        <a:prstClr val="black"/>
                      </a:solidFill>
                      <a:cs typeface="Arial" charset="0"/>
                    </a:rPr>
                    <a:t>165,0</a:t>
                  </a:r>
                  <a:endParaRPr lang="ru-RU" sz="1400" b="1" dirty="0">
                    <a:solidFill>
                      <a:prstClr val="black"/>
                    </a:solidFill>
                    <a:cs typeface="Arial" charset="0"/>
                  </a:endParaRPr>
                </a:p>
              </p:txBody>
            </p:sp>
          </p:grpSp>
          <p:pic>
            <p:nvPicPr>
              <p:cNvPr id="19486" name="Picture 3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67004" y="5754843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  <p:grpSp>
          <p:nvGrpSpPr>
            <p:cNvPr id="11" name="Группа 38"/>
            <p:cNvGrpSpPr>
              <a:grpSpLocks/>
            </p:cNvGrpSpPr>
            <p:nvPr/>
          </p:nvGrpSpPr>
          <p:grpSpPr bwMode="auto">
            <a:xfrm>
              <a:off x="4532781" y="5103529"/>
              <a:ext cx="3951603" cy="771726"/>
              <a:chOff x="4676797" y="5823609"/>
              <a:chExt cx="3951603" cy="771726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676797" y="5823609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503" name="TextBox 37"/>
              <p:cNvSpPr txBox="1">
                <a:spLocks noChangeArrowheads="1"/>
              </p:cNvSpPr>
              <p:nvPr/>
            </p:nvSpPr>
            <p:spPr bwMode="auto">
              <a:xfrm>
                <a:off x="4895961" y="6311336"/>
                <a:ext cx="3732439" cy="283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/>
                  <a:t>Молодежная </a:t>
                </a:r>
                <a:r>
                  <a:rPr lang="ru-RU" sz="1400" b="1" dirty="0" smtClean="0"/>
                  <a:t>политика </a:t>
                </a:r>
                <a:r>
                  <a:rPr lang="ru-RU" sz="1400" b="1" dirty="0" smtClean="0">
                    <a:solidFill>
                      <a:prstClr val="black"/>
                    </a:solidFill>
                    <a:cs typeface="Arial" charset="0"/>
                  </a:rPr>
                  <a:t>– 25,9</a:t>
                </a:r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grpSp>
          <p:nvGrpSpPr>
            <p:cNvPr id="12" name="Группа 45"/>
            <p:cNvGrpSpPr>
              <a:grpSpLocks/>
            </p:cNvGrpSpPr>
            <p:nvPr/>
          </p:nvGrpSpPr>
          <p:grpSpPr bwMode="auto">
            <a:xfrm>
              <a:off x="440167" y="5782659"/>
              <a:ext cx="472506" cy="639180"/>
              <a:chOff x="440167" y="5782659"/>
              <a:chExt cx="472506" cy="639180"/>
            </a:xfrm>
          </p:grpSpPr>
          <p:sp>
            <p:nvSpPr>
              <p:cNvPr id="20500" name="TextBox 33"/>
              <p:cNvSpPr txBox="1">
                <a:spLocks noChangeArrowheads="1"/>
              </p:cNvSpPr>
              <p:nvPr/>
            </p:nvSpPr>
            <p:spPr bwMode="auto">
              <a:xfrm>
                <a:off x="683568" y="5939042"/>
                <a:ext cx="229105" cy="482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/>
                  <a:t> </a:t>
                </a:r>
              </a:p>
              <a:p>
                <a:endParaRPr lang="ru-RU" sz="1400" b="1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19487" name="Picture 31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40167" y="5782659"/>
                <a:ext cx="156541" cy="156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</p:grpSp>
      <p:sp>
        <p:nvSpPr>
          <p:cNvPr id="10" name="AutoShape 2" descr="ÐÐ°ÑÑÐ¸Ð½ÐºÐ¸ Ð¿Ð¾ Ð·Ð°Ð¿ÑÐ¾ÑÑ ÑÐµÐ±ÐµÐ½Ð¾Ðº Ð² ÑÐºÐ¾Ð»Ðµ, ÑÐ°Ð´Ð¸ÐºÐµ ÐºÐ°ÑÑÐ¸Ð½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3" name="AutoShape 4" descr="ÐÐ°ÑÑÐ¸Ð½ÐºÐ¸ Ð¿Ð¾ Ð·Ð°Ð¿ÑÐ¾ÑÑ ÑÐµÐ±ÐµÐ½Ð¾Ðº Ð² ÑÐºÐ¾Ð»Ðµ, ÑÐ°Ð´Ð¸ÐºÐµ ÐºÐ°ÑÑÐ¸Ð½ÐºÐ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4102" name="Picture 6" descr="ÐÐ°ÑÑÐ¸Ð½ÐºÐ¸ Ð¿Ð¾ Ð·Ð°Ð¿ÑÐ¾ÑÑ ÑÐµÐ±ÐµÐ½Ð¾Ðº Ð² ÑÐºÐ¾Ð»Ðµ, ÑÐ°Ð´Ð¸ÐºÐµ ÐºÐ°ÑÑÐ¸Ð½ÐºÐ¸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18" y="1556793"/>
            <a:ext cx="2311942" cy="15953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chart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9818" y="3224278"/>
            <a:ext cx="2319758" cy="155009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4533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376726731_zap_0577gl.jpg"/>
          <p:cNvPicPr>
            <a:picLocks noChangeAspect="1"/>
          </p:cNvPicPr>
          <p:nvPr/>
        </p:nvPicPr>
        <p:blipFill>
          <a:blip r:embed="rId3" cstate="print">
            <a:lum bright="30000" contrast="-40000"/>
          </a:blip>
          <a:stretch>
            <a:fillRect/>
          </a:stretch>
        </p:blipFill>
        <p:spPr>
          <a:xfrm>
            <a:off x="323528" y="836712"/>
            <a:ext cx="8568952" cy="561662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E2500A-98B2-48A9-843B-938BFF1D527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3" name="Заголовок 7"/>
          <p:cNvSpPr txBox="1">
            <a:spLocks/>
          </p:cNvSpPr>
          <p:nvPr/>
        </p:nvSpPr>
        <p:spPr bwMode="auto">
          <a:xfrm>
            <a:off x="107504" y="476672"/>
            <a:ext cx="90364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Структура расходов бюджета  города Батайска в 2019 году на социальную политику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</a:endParaRP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-900608" y="3573016"/>
          <a:ext cx="10044608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1259632" y="4077072"/>
            <a:ext cx="45741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cap="none" spc="0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405,9млн. рублей</a:t>
            </a:r>
            <a:endParaRPr lang="ru-RU" b="1" i="1" cap="none" spc="0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39952" y="5013176"/>
            <a:ext cx="280831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206,1 млн. рублей</a:t>
            </a:r>
            <a:endParaRPr lang="ru-RU" b="1" i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Kokila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547664" y="5661248"/>
            <a:ext cx="273630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55,1 млн. рублей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211960" y="5805264"/>
            <a:ext cx="2592289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i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Kokila" pitchFamily="34" charset="0"/>
              </a:rPr>
              <a:t>21,1млн.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37173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AutoShape 4" descr="На утилизацию можно жаловатьс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Табличка 14"/>
          <p:cNvSpPr/>
          <p:nvPr/>
        </p:nvSpPr>
        <p:spPr>
          <a:xfrm>
            <a:off x="107504" y="1196752"/>
            <a:ext cx="8784976" cy="432048"/>
          </a:xfrm>
          <a:prstGeom prst="plaque">
            <a:avLst/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22.10.2004 № 165-ЗС  «О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социальной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поддержке детства в Ростовской области»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>
          <a:xfrm>
            <a:off x="4788024" y="3429000"/>
            <a:ext cx="3960440" cy="792088"/>
          </a:xfrm>
          <a:prstGeom prst="snip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единовременная денежная выплата гражданам, усыновившим (удочерившим) ребенка (детей) </a:t>
            </a:r>
          </a:p>
          <a:p>
            <a:pPr algn="ctr"/>
            <a:endParaRPr lang="ru-RU" sz="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2019 год – 0,2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2020 год – 0,2 млн. рублей,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2021 год – 0,2 млн. рублей</a:t>
            </a:r>
          </a:p>
        </p:txBody>
      </p:sp>
      <p:sp>
        <p:nvSpPr>
          <p:cNvPr id="27" name="Прямоугольник с двумя вырезанными противолежащими углами 26"/>
          <p:cNvSpPr/>
          <p:nvPr/>
        </p:nvSpPr>
        <p:spPr>
          <a:xfrm>
            <a:off x="4572000" y="1772816"/>
            <a:ext cx="4248472" cy="936104"/>
          </a:xfrm>
          <a:prstGeom prst="snip2DiagRect">
            <a:avLst>
              <a:gd name="adj1" fmla="val 0"/>
              <a:gd name="adj2" fmla="val 2642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Меры социальной поддержки детей-сирот и детей оставшихся без попечения родителей</a:t>
            </a:r>
          </a:p>
          <a:p>
            <a:pPr algn="ctr"/>
            <a:endParaRPr lang="ru-RU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2019 год – 26,5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2020 год – 27,9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2021 год – 27,9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семей, имеющих детей</a:t>
            </a:r>
            <a:endParaRPr lang="ru-RU" sz="2000" dirty="0"/>
          </a:p>
        </p:txBody>
      </p:sp>
      <p:pic>
        <p:nvPicPr>
          <p:cNvPr id="13" name="Picture 2" descr="ÐÐ°ÑÑÐ¸Ð½ÐºÐ¸ Ð¿Ð¾ Ð·Ð°Ð¿ÑÐ¾ÑÑ Ð´ÐµÑÐ¸ ÑÐ¸ÑÐ¾ÑÑ ÐºÐ°ÑÑÐ¸Ð½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00" y="1727834"/>
            <a:ext cx="3888109" cy="30693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652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AutoShape 4" descr="На утилизацию можно жаловатьс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2699792" y="1196752"/>
            <a:ext cx="6300192" cy="1872208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22.06.2012 № 882-ЗС </a:t>
            </a: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«О ежемесячной денежной выплате на третьего ребенка или последующих детей гражданам Российской Федерации, проживающим на территории Ростовской области» </a:t>
            </a:r>
          </a:p>
          <a:p>
            <a:pPr algn="ctr"/>
            <a:endParaRPr lang="en-US" sz="3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ежемесячная денежная выплата на более чем 720 детей в размере 8 693 рублей, назначаемая в случае рождения после 31 декабря 2012 года третьего ребенка (родного, усыновленного) или последующих детей (родных, усыновленных) до достижения ребенком  возраста трех лет 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5364088" y="2996952"/>
            <a:ext cx="3672408" cy="648072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год – 68,0 млн. рублей,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год – 70,8 млн. рублей, 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год –  73,4 млн. рублей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107504" y="3284984"/>
            <a:ext cx="5760640" cy="1080120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22.10.2004 № 176-ЗС</a:t>
            </a:r>
            <a:b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«О пособии на ребенка гражданам, проживающим на территории Ростовской области»</a:t>
            </a:r>
            <a:endParaRPr lang="en-US" sz="1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пособие на ребенка в размере 423</a:t>
            </a: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рублей</a:t>
            </a:r>
          </a:p>
          <a:p>
            <a:pPr algn="ctr"/>
            <a:r>
              <a:rPr lang="ru-RU" sz="11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4,1 тыс. детей из малоимущих семей </a:t>
            </a:r>
            <a:endParaRPr lang="en-US" sz="1100" b="1" i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107504" y="4365104"/>
            <a:ext cx="3672408" cy="792088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год – 32,6 млн. рублей,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год – 34,1 млн. рублей, 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год –  35,2 млн. рублей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699792" y="4941168"/>
            <a:ext cx="6301208" cy="1224136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18.11.2011 № 727-ЗС</a:t>
            </a:r>
          </a:p>
          <a:p>
            <a:pPr algn="ctr"/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«О региональном материнском капитале»</a:t>
            </a:r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endParaRPr lang="en-US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региональный материнский капитал в размере </a:t>
            </a:r>
          </a:p>
          <a:p>
            <a:pPr algn="ctr"/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117 754 рублей на 121 малоимущую семью при рождении (усыновлении) третьего ребенка или последующих детей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Овал 54"/>
          <p:cNvSpPr/>
          <p:nvPr/>
        </p:nvSpPr>
        <p:spPr>
          <a:xfrm>
            <a:off x="5220072" y="6165304"/>
            <a:ext cx="3744416" cy="576064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2019 - 2021 годы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16,9 млн. рублей</a:t>
            </a: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11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4807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семей, имеющих детей</a:t>
            </a:r>
            <a:endParaRPr lang="ru-RU" sz="2000" dirty="0"/>
          </a:p>
        </p:txBody>
      </p:sp>
      <p:pic>
        <p:nvPicPr>
          <p:cNvPr id="16" name="Рисунок 15" descr="1I0A0100.jpg"/>
          <p:cNvPicPr>
            <a:picLocks noChangeAspect="1"/>
          </p:cNvPicPr>
          <p:nvPr/>
        </p:nvPicPr>
        <p:blipFill>
          <a:blip r:embed="rId3" cstate="print"/>
          <a:srcRect l="25991" t="2810" r="15963" b="3638"/>
          <a:stretch>
            <a:fillRect/>
          </a:stretch>
        </p:blipFill>
        <p:spPr>
          <a:xfrm>
            <a:off x="467545" y="1263360"/>
            <a:ext cx="1947564" cy="20936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 descr="Lgotyi-mnogodetnyim-semyam-v-Moskve-v-2016-god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5157192"/>
            <a:ext cx="2438749" cy="1700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21" name="Рисунок 20" descr="h_1519153761_3172701_cf210a931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3717032"/>
            <a:ext cx="2016224" cy="129614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586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AutoShape 4" descr="На утилизацию можно жаловатьс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Табличка 14"/>
          <p:cNvSpPr/>
          <p:nvPr/>
        </p:nvSpPr>
        <p:spPr>
          <a:xfrm>
            <a:off x="179512" y="1196752"/>
            <a:ext cx="8784976" cy="576064"/>
          </a:xfrm>
          <a:prstGeom prst="plaque">
            <a:avLst/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22.10.2004 № 165-ЗС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«О социальной поддержке детства в Ростовской области»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23" name="Прямоугольник с двумя вырезанными противолежащими углами 22"/>
          <p:cNvSpPr/>
          <p:nvPr/>
        </p:nvSpPr>
        <p:spPr>
          <a:xfrm>
            <a:off x="107504" y="5301208"/>
            <a:ext cx="3024336" cy="792088"/>
          </a:xfrm>
          <a:prstGeom prst="snip2DiagRect">
            <a:avLst>
              <a:gd name="adj1" fmla="val 0"/>
              <a:gd name="adj2" fmla="val 32424"/>
            </a:avLst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ежемесячная денежная выплата в размере 841 рубля на 789 детей первого-второго года жизни из малоимущих семей</a:t>
            </a:r>
          </a:p>
          <a:p>
            <a:pPr algn="ctr"/>
            <a:endParaRPr lang="ru-RU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год – 10,1 млн. рублей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год – 10,4 млн. рублей,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2021 год – 10,9 млн. рублей</a:t>
            </a:r>
          </a:p>
        </p:txBody>
      </p:sp>
      <p:sp>
        <p:nvSpPr>
          <p:cNvPr id="25" name="Прямоугольник с двумя вырезанными противолежащими углами 24"/>
          <p:cNvSpPr/>
          <p:nvPr/>
        </p:nvSpPr>
        <p:spPr>
          <a:xfrm>
            <a:off x="4716016" y="1916832"/>
            <a:ext cx="4320480" cy="864096"/>
          </a:xfrm>
          <a:prstGeom prst="snip2DiagRect">
            <a:avLst/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50 % компенсация расходов на оплату коммунальных услуг и ежемесячная денежная выплата в размере 423 рублей на более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чем 1,7 тыс. детей из многодетных семей</a:t>
            </a:r>
          </a:p>
          <a:p>
            <a:pPr algn="ctr"/>
            <a:endParaRPr lang="ru-RU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год – 15,5</a:t>
            </a:r>
            <a:r>
              <a:rPr lang="en-US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рублей, 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год – 16,6 млн. рублей,</a:t>
            </a:r>
          </a:p>
          <a:p>
            <a:pPr algn="ctr"/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2021 год – 17,9 млн. рублей </a:t>
            </a:r>
          </a:p>
        </p:txBody>
      </p:sp>
      <p:sp>
        <p:nvSpPr>
          <p:cNvPr id="27" name="Прямоугольник с двумя вырезанными противолежащими углами 26"/>
          <p:cNvSpPr/>
          <p:nvPr/>
        </p:nvSpPr>
        <p:spPr>
          <a:xfrm>
            <a:off x="2267744" y="3501008"/>
            <a:ext cx="4248472" cy="1512168"/>
          </a:xfrm>
          <a:prstGeom prst="snip2DiagRect">
            <a:avLst>
              <a:gd name="adj1" fmla="val 0"/>
              <a:gd name="adj2" fmla="val 26429"/>
            </a:avLst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ежемесячная денежная выплата на полноценное питание на 675 получателей из малоимущих семей в размерах: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беременным женщинам – 494 рубля;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кормящим матерям –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552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рубля;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детям до 1 года – </a:t>
            </a:r>
            <a:r>
              <a:rPr lang="ru-RU" sz="13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252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рубля;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детям от 1 года до 2 лет – 201 рубль; </a:t>
            </a: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детям от 2 лет до 3 лет – 259 рублей</a:t>
            </a:r>
          </a:p>
          <a:p>
            <a:pPr algn="ctr"/>
            <a:endParaRPr lang="ru-RU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5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2019 год – 1,7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млн. рублей,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2020 год – 1,8 млн. рублей,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2021 год –</a:t>
            </a:r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1,8 млн. рублей</a:t>
            </a: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5796136" y="5085184"/>
            <a:ext cx="3240360" cy="1080120"/>
          </a:xfrm>
          <a:prstGeom prst="snip2DiagRect">
            <a:avLst/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организация и обеспечение отдыха и оздоровления детей, в том числе находящихся в трудной жизненной ситуации, а также организация отдыха детей в каникулярное время</a:t>
            </a:r>
          </a:p>
          <a:p>
            <a:pPr algn="ctr"/>
            <a:endParaRPr lang="ru-RU" sz="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2019 год – 16,0 млн. рублей,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2020 год – 16,6 млн. рублей,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2021 год – 17,3 млн. рублей</a:t>
            </a: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648072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семей, имеющих детей</a:t>
            </a:r>
            <a:endParaRPr lang="ru-RU" sz="2000" dirty="0"/>
          </a:p>
        </p:txBody>
      </p:sp>
      <p:pic>
        <p:nvPicPr>
          <p:cNvPr id="16" name="Рисунок 15" descr="тройня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3016"/>
            <a:ext cx="2232249" cy="14867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 descr="gubernator_rostovskoy_oblasti_vasiliy_golube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5" y="3429000"/>
            <a:ext cx="2491476" cy="16561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9448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323528" y="692696"/>
            <a:ext cx="2556284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города Батайска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692696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бюджетной и налоговой политики города Батайска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2019-2021 годы 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Администрации города Батайска от 14.11.2018 № 238)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3841423"/>
            <a:ext cx="2556284" cy="2755929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города Батайска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2019-2021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3717032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2019 год и на плановый период 2020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21922" name="Picture 2" descr="K:\425\БЮДЖЕТ 2017-2019\Публичные слушания\da2NLiGFhSJTSYSJe6NeVf4zDGaS4rq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764704"/>
            <a:ext cx="2880320" cy="244827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Двойная стрелка влево/вправо 15"/>
          <p:cNvSpPr/>
          <p:nvPr/>
        </p:nvSpPr>
        <p:spPr>
          <a:xfrm>
            <a:off x="107504" y="2924944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города Батайска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2019 год и на плановый период 2020 и 2021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7" name="Picture 2" descr="http://www.smoro.ru/upload/iblock/7ea/donland134521920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79812" y="4005064"/>
            <a:ext cx="3564395" cy="2376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20" name="Рисунок 9" descr="герб Батайска с флагом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4525"/>
            <a:ext cx="1904999" cy="122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AutoShape 4" descr="На утилизацию можно жаловаться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семей, имеющих детей</a:t>
            </a:r>
            <a:endParaRPr lang="ru-RU" sz="2000" dirty="0"/>
          </a:p>
        </p:txBody>
      </p:sp>
      <p:sp>
        <p:nvSpPr>
          <p:cNvPr id="21" name="Табличка 20"/>
          <p:cNvSpPr/>
          <p:nvPr/>
        </p:nvSpPr>
        <p:spPr>
          <a:xfrm>
            <a:off x="3923928" y="1772816"/>
            <a:ext cx="4896544" cy="504056"/>
          </a:xfrm>
          <a:prstGeom prst="plaque">
            <a:avLst/>
          </a:prstGeom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24.11.2013 № 26-ЗС  «Об образовании в Ростовской области</a:t>
            </a:r>
          </a:p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3995936" y="2708920"/>
            <a:ext cx="4608512" cy="936104"/>
          </a:xfrm>
          <a:prstGeom prst="snip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effectLst>
            <a:outerShdw blurRad="51500" dist="25400" dir="5400000" rotWithShape="0">
              <a:srgbClr val="000000">
                <a:alpha val="40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/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компенсация родительской платы за присмотр и уход за детьми в образовательной организации, реализующей образовательную программу дошкольного образования (7018 компенсаций)</a:t>
            </a:r>
          </a:p>
          <a:p>
            <a:pPr marL="0" indent="0" algn="ctr"/>
            <a:endParaRPr lang="ru-RU" sz="12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2019 год – 35,1</a:t>
            </a:r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млн. рублей,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2020 год – 35,1 млн. рублей,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2021 год – 35,1 млн. рублей </a:t>
            </a:r>
          </a:p>
        </p:txBody>
      </p:sp>
      <p:pic>
        <p:nvPicPr>
          <p:cNvPr id="2052" name="Picture 4" descr="ÐÐ°ÑÑÐ¸Ð½ÐºÐ¸ Ð¿Ð¾ Ð·Ð°Ð¿ÑÐ¾ÑÑ ÑÐµÐ±ÐµÐ½Ð¾Ðº Ð¸ ÑÐ¾Ð´Ð¸ÑÐµÐ»Ð¸ ÐºÐ°ÑÑÐ¸Ð½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483619" cy="46756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49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Многодетные семьи не останутся без земельных участков Ульяновские Лиц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987824" y="3645024"/>
            <a:ext cx="3528392" cy="360040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оплата 50 % стоимости лекарств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987824" y="4149080"/>
            <a:ext cx="3528392" cy="504056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бесплатное изготовление и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ремонт зубных протезов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611560" y="4725144"/>
            <a:ext cx="7848872" cy="936104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бесплатный проезд на территории Ростовской области независимо от места регистрации на всех видах городского пассажирского транспорта (кроме такси), на автомобильном транспорте общего пользования (кроме такси) пригородных и внутрирайонных маршрутов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251520" y="1340768"/>
            <a:ext cx="8424936" cy="648072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22.10.2004  № 163-ЗС «О социальной поддержке тружеников тыла»</a:t>
            </a:r>
          </a:p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5733256"/>
            <a:ext cx="8640960" cy="1008112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бесплатный проезд на железнодорожном транспорте пригородного сообщения, на автомобильном транспорте пригородного межмуниципального и междугородного  внутриобластного сообщений и оплата в размере 50 % стоимости проезда на водном транспорте пригородного сообщения</a:t>
            </a:r>
          </a:p>
        </p:txBody>
      </p:sp>
      <p:sp>
        <p:nvSpPr>
          <p:cNvPr id="39" name="Стрелка вниз 38"/>
          <p:cNvSpPr/>
          <p:nvPr/>
        </p:nvSpPr>
        <p:spPr>
          <a:xfrm>
            <a:off x="4283968" y="1988840"/>
            <a:ext cx="484632" cy="216024"/>
          </a:xfrm>
          <a:prstGeom prst="downArrow">
            <a:avLst/>
          </a:prstGeom>
          <a:solidFill>
            <a:srgbClr val="78C054"/>
          </a:solidFill>
          <a:ln>
            <a:solidFill>
              <a:srgbClr val="92D050"/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059832" y="2708920"/>
            <a:ext cx="3384376" cy="792088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2019 год – 0,2 млн. рублей, 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2020 год – 0,2 млн. рублей, 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2021 год – 0,2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3059832" y="2204864"/>
            <a:ext cx="3384376" cy="432048"/>
          </a:xfrm>
          <a:prstGeom prst="round2Diag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18900000" scaled="1"/>
            <a:tileRect/>
          </a:gra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41 труженик тыла</a:t>
            </a:r>
          </a:p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Заголовок 19"/>
          <p:cNvSpPr txBox="1">
            <a:spLocks/>
          </p:cNvSpPr>
          <p:nvPr/>
        </p:nvSpPr>
        <p:spPr bwMode="auto">
          <a:xfrm>
            <a:off x="323528" y="476672"/>
            <a:ext cx="837361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Меры социальной поддержки тружеников тыла</a:t>
            </a:r>
            <a:endParaRPr kumimoji="0" lang="ru-RU" sz="2200" b="1" i="0" u="none" strike="noStrike" kern="120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Рисунок 19" descr="inx960x6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564904"/>
            <a:ext cx="2771800" cy="18478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 descr="1497202310_0_5d46f_152e05cb_-1-xxx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204864"/>
            <a:ext cx="2376264" cy="247958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5783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95536" y="620688"/>
            <a:ext cx="8496944" cy="720080"/>
          </a:xfrm>
          <a:ln>
            <a:noFill/>
          </a:ln>
        </p:spPr>
        <p:txBody>
          <a:bodyPr/>
          <a:lstStyle/>
          <a:p>
            <a:pPr algn="ctr"/>
            <a:r>
              <a:rPr lang="ru-RU" sz="2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ветеранов труда и ветеранов труда Ростовской области</a:t>
            </a:r>
            <a:endParaRPr lang="ru-RU" sz="22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Многодетные семьи не останутся без земельных участков Ульяновские Лиц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763688" y="3645024"/>
            <a:ext cx="5256584" cy="360040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 smtClean="0"/>
              <a:t> 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бесплатное изготовление и ремонт зубных протезов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179512" y="4077072"/>
            <a:ext cx="8784976" cy="936104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бесплатный проезд на территории Ростовской области независимо от места регистрации на всех видах городского пассажирского транспорта (кроме такси), на автомобильном транспорте общего пользования (кроме такси) пригородных и внутрирайонных маршрутов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79512" y="6021288"/>
            <a:ext cx="8784976" cy="720080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Компенсация в размере 50 %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buFontTx/>
              <a:buChar char="-"/>
            </a:pP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расходов на оплату жилых помещений и коммунальных услуг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затрат на абонентскую плату за пользование услуг связи (телефон, радио, ТВ антенной )</a:t>
            </a:r>
            <a:endParaRPr lang="ru-RU" sz="1400" b="1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с двумя скругленными противолежащими углами 41"/>
          <p:cNvSpPr/>
          <p:nvPr/>
        </p:nvSpPr>
        <p:spPr>
          <a:xfrm>
            <a:off x="107504" y="1412776"/>
            <a:ext cx="4176464" cy="432048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02.10.2004 № 175-ЗС </a:t>
            </a:r>
          </a:p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«О социальной поддержке ветеранов труда» </a:t>
            </a:r>
          </a:p>
          <a:p>
            <a:pPr algn="ctr"/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b="1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716016" y="1412776"/>
            <a:ext cx="4320480" cy="432048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20.09.2007 № 763-ЗС </a:t>
            </a:r>
          </a:p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«О ветеранах труда Ростовской области»</a:t>
            </a: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79512" y="5085184"/>
            <a:ext cx="8784976" cy="864096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бесплатный проезд на железнодорожном транспорте пригородного сообщения и на автомобильном транспорте пригородного межмуниципального и междугородного  внутриобластного сообщений и оплата в размере 50 % стоимости проезда на водном транспорте пригородного сообщения в сроки действия сезонных тарифов</a:t>
            </a: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107504" y="1916832"/>
            <a:ext cx="2952328" cy="360040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6,5 тыс. ветеранов труда</a:t>
            </a:r>
          </a:p>
          <a:p>
            <a:pPr algn="ctr"/>
            <a:endParaRPr lang="ru-RU" sz="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b="1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07504" y="2348880"/>
            <a:ext cx="3096344" cy="1008112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/>
          </a:p>
          <a:p>
            <a:pPr algn="just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2019 год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– 191,6 млн. рублей,</a:t>
            </a:r>
          </a:p>
          <a:p>
            <a:pPr algn="just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2020 год – 197,7 млн. рублей, </a:t>
            </a:r>
          </a:p>
          <a:p>
            <a:pPr algn="just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2021 год – 204,1 млн. рубле</a:t>
            </a:r>
            <a:r>
              <a:rPr lang="ru-RU" sz="145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й</a:t>
            </a:r>
          </a:p>
          <a:p>
            <a:pPr algn="ctr"/>
            <a:r>
              <a:rPr lang="ru-RU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500" b="1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5868144" y="2420888"/>
            <a:ext cx="3168352" cy="936104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2019 год  - 28,3 млн. рублей, 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2020 год – 29,5 млн. рублей, </a:t>
            </a: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2021 год – 30,4 млн. рублей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i="1" dirty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12160" y="1916832"/>
            <a:ext cx="3024336" cy="432048"/>
          </a:xfrm>
          <a:prstGeom prst="round2Diag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5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1,8 тыс. ветеранов труда </a:t>
            </a:r>
          </a:p>
          <a:p>
            <a:pPr algn="ctr"/>
            <a:r>
              <a:rPr lang="ru-RU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Ростовской области</a:t>
            </a:r>
            <a:r>
              <a:rPr lang="en-US" sz="13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3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Рисунок 27" descr="1I0A01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9826" y="1916832"/>
            <a:ext cx="2592936" cy="172819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6282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 descr="K:\438\реабилитированные\Gulag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124744"/>
            <a:ext cx="2483768" cy="2232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64096"/>
          </a:xfrm>
          <a:ln>
            <a:noFill/>
          </a:ln>
        </p:spPr>
        <p:txBody>
          <a:bodyPr/>
          <a:lstStyle/>
          <a:p>
            <a:pPr algn="ctr"/>
            <a:r>
              <a:rPr lang="ru-RU" sz="2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социальной поддержки граждан, пострадавших </a:t>
            </a:r>
            <a:br>
              <a:rPr lang="ru-RU" sz="2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политических репрессий</a:t>
            </a:r>
            <a:endParaRPr lang="ru-RU" sz="22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 descr="Многодетные семьи не останутся без земельных участков Ульяновские Лица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403648" y="3501008"/>
            <a:ext cx="6480720" cy="360040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бесплатное изготовление и ремонт зубных протезов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899592" y="3933056"/>
            <a:ext cx="7632848" cy="936104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бесплатный проезд на территории Ростовской области независимо от места регистрации на всех видах городского пассажирского транспорта (кроме такси), на автомобильном транспорте общего пользования (кроме такси) пригородных и внутрирайонных маршрутов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07504" y="1556792"/>
            <a:ext cx="6408712" cy="648072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Областной закон от 22.10.2004 № 164-ЗС «О социальной поддержке граждан, пострадавших от политических репрессий» </a:t>
            </a:r>
          </a:p>
          <a:p>
            <a:pPr algn="ctr"/>
            <a:endParaRPr lang="ru-RU" sz="10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79512" y="5733256"/>
            <a:ext cx="8856984" cy="1008112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компенсация расходов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- на оплату жилых помещений и коммунальных услуг в размере 50 %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- за установку телефона</a:t>
            </a:r>
            <a:r>
              <a:rPr lang="en-US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14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- стоимости проезда по территории РФ туда и обратно один раз в год</a:t>
            </a:r>
          </a:p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539552" y="4941168"/>
            <a:ext cx="8208912" cy="720080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бесплатный проезд на железнодорожном водном транспорте пригородного сообщения и автомобильном транспорте пригородного межмуниципального сообщения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347864" y="2420888"/>
            <a:ext cx="3024336" cy="792088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2019 год – 3,6 млн. рублей, </a:t>
            </a:r>
          </a:p>
          <a:p>
            <a:pPr algn="ctr"/>
            <a:r>
              <a:rPr lang="ru-RU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2020 год – 3,7 млн. рублей, </a:t>
            </a:r>
          </a:p>
          <a:p>
            <a:pPr algn="ctr"/>
            <a:r>
              <a:rPr lang="ru-RU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2021 год – 3,8</a:t>
            </a:r>
            <a:r>
              <a:rPr lang="en-US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млн. рублей</a:t>
            </a:r>
            <a:r>
              <a:rPr lang="en-US" sz="150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79512" y="2420888"/>
            <a:ext cx="2952328" cy="792088"/>
          </a:xfrm>
          <a:prstGeom prst="round2DiagRect">
            <a:avLst/>
          </a:prstGeom>
          <a:gradFill flip="none" rotWithShape="1">
            <a:gsLst>
              <a:gs pos="0">
                <a:srgbClr val="0000FF">
                  <a:tint val="66000"/>
                  <a:satMod val="160000"/>
                </a:srgbClr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chemeClr val="bg2">
                <a:lumMod val="10000"/>
              </a:schemeClr>
            </a:solidFill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350" b="1" i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332 гражданина, пострадавших от политических репрессий</a:t>
            </a:r>
          </a:p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500" b="1" i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681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755576" y="1925616"/>
            <a:ext cx="3456000" cy="115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Проектирование, строительство, реконструкция и капитальный ремонт объектов водопроводно-канализационного хозяйства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5536" y="620688"/>
            <a:ext cx="8496944" cy="64807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Расходы на 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жилищно-коммунальное и дорожное хозяйство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в 2019 - 2021 годах – 1 148,6 </a:t>
            </a:r>
            <a:r>
              <a:rPr kumimoji="0" lang="ru-RU" sz="22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млн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 рублей</a:t>
            </a:r>
            <a:endParaRPr kumimoji="0" lang="ru-RU" sz="22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877256" y="1124744"/>
            <a:ext cx="150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+mn-lt"/>
              </a:rPr>
              <a:t>млн. рублей</a:t>
            </a:r>
            <a:endParaRPr lang="ru-RU" dirty="0">
              <a:latin typeface="+mn-lt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 flipH="1">
            <a:off x="395536" y="1412776"/>
            <a:ext cx="2304256" cy="720080"/>
          </a:xfrm>
          <a:prstGeom prst="wedgeRoundRect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2019 год –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561,7 </a:t>
            </a:r>
            <a:r>
              <a:rPr lang="ru-RU" sz="1400" b="1" dirty="0" err="1" smtClean="0">
                <a:solidFill>
                  <a:schemeClr val="tx1"/>
                </a:solidFill>
              </a:rPr>
              <a:t>млн</a:t>
            </a:r>
            <a:r>
              <a:rPr lang="ru-RU" sz="1400" b="1" dirty="0" smtClean="0">
                <a:solidFill>
                  <a:schemeClr val="tx1"/>
                </a:solidFill>
              </a:rPr>
              <a:t> рублей</a:t>
            </a:r>
          </a:p>
        </p:txBody>
      </p:sp>
      <p:sp>
        <p:nvSpPr>
          <p:cNvPr id="38" name="Прямоугольник 37"/>
          <p:cNvSpPr/>
          <p:nvPr/>
        </p:nvSpPr>
        <p:spPr>
          <a:xfrm flipH="1">
            <a:off x="4932040" y="1925616"/>
            <a:ext cx="3492000" cy="115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Возмещение предприятиям ЖКХ разницы между экономически обоснованными тарифами и платежами населения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9" name="Скругленная прямоугольная выноска 38"/>
          <p:cNvSpPr/>
          <p:nvPr/>
        </p:nvSpPr>
        <p:spPr>
          <a:xfrm>
            <a:off x="6444464" y="1412776"/>
            <a:ext cx="2304000" cy="720080"/>
          </a:xfrm>
          <a:prstGeom prst="wedgeRoundRect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9,2 </a:t>
            </a:r>
            <a:r>
              <a:rPr lang="ru-RU" sz="1400" b="1" dirty="0" err="1" smtClean="0">
                <a:solidFill>
                  <a:schemeClr val="tx1"/>
                </a:solidFill>
              </a:rPr>
              <a:t>млн</a:t>
            </a:r>
            <a:r>
              <a:rPr lang="ru-RU" sz="1400" b="1" dirty="0" smtClean="0">
                <a:solidFill>
                  <a:schemeClr val="tx1"/>
                </a:solidFill>
              </a:rPr>
              <a:t> рублей,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из них 2019 год – 3,1 млн рублей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436096" y="5013176"/>
            <a:ext cx="3456000" cy="11521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Реализация мероприятий по формированию современной городской среды</a:t>
            </a:r>
          </a:p>
        </p:txBody>
      </p:sp>
      <p:sp>
        <p:nvSpPr>
          <p:cNvPr id="52" name="Скругленная прямоугольная выноска 51"/>
          <p:cNvSpPr/>
          <p:nvPr/>
        </p:nvSpPr>
        <p:spPr>
          <a:xfrm flipH="1">
            <a:off x="6444464" y="6021288"/>
            <a:ext cx="2304000" cy="720080"/>
          </a:xfrm>
          <a:prstGeom prst="wedgeRoundRectCallout">
            <a:avLst>
              <a:gd name="adj1" fmla="val 22991"/>
              <a:gd name="adj2" fmla="val -6669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62,4  млн рублей,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из них 2019 год –        29,3 </a:t>
            </a:r>
            <a:r>
              <a:rPr lang="ru-RU" sz="1400" b="1" dirty="0" err="1" smtClean="0">
                <a:solidFill>
                  <a:schemeClr val="tx1"/>
                </a:solidFill>
              </a:rPr>
              <a:t>млн</a:t>
            </a:r>
            <a:r>
              <a:rPr lang="ru-RU" sz="1400" b="1" dirty="0" smtClean="0">
                <a:solidFill>
                  <a:schemeClr val="tx1"/>
                </a:solidFill>
              </a:rPr>
              <a:t> рублей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589" y="3147263"/>
            <a:ext cx="3053259" cy="198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9" t="5553" r="19158" b="10021"/>
          <a:stretch/>
        </p:blipFill>
        <p:spPr>
          <a:xfrm>
            <a:off x="3059832" y="3212976"/>
            <a:ext cx="3058516" cy="188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037"/>
          <a:stretch/>
        </p:blipFill>
        <p:spPr>
          <a:xfrm>
            <a:off x="6012160" y="3153262"/>
            <a:ext cx="3040002" cy="1938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123728" y="5157192"/>
            <a:ext cx="2880320" cy="1484784"/>
          </a:xfrm>
          <a:prstGeom prst="roundRect">
            <a:avLst>
              <a:gd name="adj" fmla="val 10000"/>
            </a:avLst>
          </a:prstGeom>
          <a:blipFill rotWithShape="0">
            <a:blip r:embed="rId6" cstate="print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Прямоугольник 16"/>
          <p:cNvSpPr/>
          <p:nvPr/>
        </p:nvSpPr>
        <p:spPr>
          <a:xfrm>
            <a:off x="179576" y="5285404"/>
            <a:ext cx="2016224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Дорожное хозяйство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 flipH="1">
            <a:off x="179576" y="5870976"/>
            <a:ext cx="2304000" cy="720080"/>
          </a:xfrm>
          <a:prstGeom prst="wedgeRoundRectCallout">
            <a:avLst>
              <a:gd name="adj1" fmla="val 22991"/>
              <a:gd name="adj2" fmla="val -66694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235,3 млн рублей,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из них 2019 год –        50,6 </a:t>
            </a:r>
            <a:r>
              <a:rPr lang="ru-RU" sz="1400" b="1" dirty="0" err="1" smtClean="0">
                <a:solidFill>
                  <a:schemeClr val="tx1"/>
                </a:solidFill>
              </a:rPr>
              <a:t>млн</a:t>
            </a:r>
            <a:r>
              <a:rPr lang="ru-RU" sz="1400" b="1" dirty="0" smtClean="0">
                <a:solidFill>
                  <a:schemeClr val="tx1"/>
                </a:solidFill>
              </a:rPr>
              <a:t> рублей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3537888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города Батайска на 2019-2021 годы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720080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rmAutofit fontScale="625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b="1" dirty="0" smtClean="0">
                <a:solidFill>
                  <a:prstClr val="white"/>
                </a:solidFill>
              </a:rPr>
              <a:t>Утверждены постановлением Администрации города Батайска от 14.11.2018 № 238</a:t>
            </a:r>
            <a:endParaRPr lang="ru-RU" b="1" dirty="0">
              <a:solidFill>
                <a:prstClr val="white"/>
              </a:solidFill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55576" y="4725144"/>
          <a:ext cx="7776864" cy="21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7504" y="227687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города Батайска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72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Пути реализации бюджетной политики</a:t>
            </a:r>
            <a:endParaRPr lang="ru-RU" sz="2400" b="1" dirty="0">
              <a:solidFill>
                <a:srgbClr val="0072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6056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</a:rPr>
              <a:t>Экономический рост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25253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бюджета города Батайска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2019-2021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4454209"/>
              </p:ext>
            </p:extLst>
          </p:nvPr>
        </p:nvGraphicFramePr>
        <p:xfrm>
          <a:off x="295078" y="1859930"/>
          <a:ext cx="8640960" cy="4647767"/>
        </p:xfrm>
        <a:graphic>
          <a:graphicData uri="http://schemas.openxmlformats.org/drawingml/2006/table">
            <a:tbl>
              <a:tblPr/>
              <a:tblGrid>
                <a:gridCol w="1972666"/>
                <a:gridCol w="1955574"/>
                <a:gridCol w="1642719"/>
                <a:gridCol w="1571297"/>
                <a:gridCol w="1498704"/>
              </a:tblGrid>
              <a:tr h="88893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2018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2019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2020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2021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2 621,2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3 554,3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2 777,3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2 671,0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9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налоговые и неналоговые доходы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985,0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1 019,8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r>
                        <a:rPr kumimoji="0" lang="ru-RU" sz="1600" b="1" kern="1200" baseline="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090,1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1 119,1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9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 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1 636,2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2 534,5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1 687,2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1 551,9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2 621,2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3 554,3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2 667,3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2 584,5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 (-), </a:t>
                      </a:r>
                      <a:r>
                        <a:rPr lang="ru-RU" sz="1600" b="1" dirty="0" err="1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Профицит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(+)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110,0</a:t>
                      </a:r>
                      <a:endParaRPr kumimoji="0" lang="ru-RU" sz="1600" b="1" kern="1200" baseline="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86,5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млн</a:t>
            </a:r>
            <a:r>
              <a:rPr lang="ru-RU" sz="1050" b="1" dirty="0">
                <a:solidFill>
                  <a:prstClr val="black"/>
                </a:solidFill>
              </a:rPr>
              <a:t>. 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868" y="5882394"/>
            <a:ext cx="85689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параметры бюджета города Батайска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2019 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78353708"/>
              </p:ext>
            </p:extLst>
          </p:nvPr>
        </p:nvGraphicFramePr>
        <p:xfrm>
          <a:off x="323528" y="1772816"/>
          <a:ext cx="38164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3599195920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3 554,3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3 554,3</a:t>
            </a:r>
            <a:endParaRPr lang="ru-RU" sz="1700" b="1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млн</a:t>
            </a:r>
            <a:r>
              <a:rPr lang="ru-RU" sz="1050" b="1" dirty="0">
                <a:solidFill>
                  <a:prstClr val="black"/>
                </a:solidFill>
              </a:rPr>
              <a:t>. 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5058" name="Содержимое 3"/>
          <p:cNvGraphicFramePr>
            <a:graphicFrameLocks noGrp="1"/>
          </p:cNvGraphicFramePr>
          <p:nvPr/>
        </p:nvGraphicFramePr>
        <p:xfrm>
          <a:off x="683568" y="980728"/>
          <a:ext cx="8010525" cy="4387850"/>
        </p:xfrm>
        <a:graphic>
          <a:graphicData uri="http://schemas.openxmlformats.org/presentationml/2006/ole">
            <p:oleObj spid="_x0000_s2099" name="Worksheet" r:id="rId5" imgW="8010522" imgH="4391010" progId="Excel.Sheet.8">
              <p:embed/>
            </p:oleObj>
          </a:graphicData>
        </a:graphic>
      </p:graphicFrame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7105650" y="1628800"/>
            <a:ext cx="16002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</a:rPr>
              <a:t>млн рублей</a:t>
            </a:r>
          </a:p>
        </p:txBody>
      </p:sp>
      <p:sp>
        <p:nvSpPr>
          <p:cNvPr id="45060" name="TextBox 14"/>
          <p:cNvSpPr txBox="1">
            <a:spLocks noChangeArrowheads="1"/>
          </p:cNvSpPr>
          <p:nvPr/>
        </p:nvSpPr>
        <p:spPr bwMode="auto">
          <a:xfrm>
            <a:off x="2298700" y="3175000"/>
            <a:ext cx="14224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34,3 </a:t>
            </a:r>
            <a:r>
              <a:rPr lang="ru-RU" sz="1600" b="1" dirty="0">
                <a:solidFill>
                  <a:srgbClr val="000000"/>
                </a:solidFill>
              </a:rPr>
              <a:t>%</a:t>
            </a:r>
          </a:p>
        </p:txBody>
      </p:sp>
      <p:sp>
        <p:nvSpPr>
          <p:cNvPr id="45061" name="TextBox 15"/>
          <p:cNvSpPr txBox="1">
            <a:spLocks noChangeArrowheads="1"/>
          </p:cNvSpPr>
          <p:nvPr/>
        </p:nvSpPr>
        <p:spPr bwMode="auto">
          <a:xfrm>
            <a:off x="4576763" y="1943100"/>
            <a:ext cx="12080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14,2%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2" name="TextBox 16"/>
          <p:cNvSpPr txBox="1">
            <a:spLocks noChangeArrowheads="1"/>
          </p:cNvSpPr>
          <p:nvPr/>
        </p:nvSpPr>
        <p:spPr bwMode="auto">
          <a:xfrm>
            <a:off x="5492750" y="3927475"/>
            <a:ext cx="12223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3" name="TextBox 17"/>
          <p:cNvSpPr txBox="1">
            <a:spLocks noChangeArrowheads="1"/>
          </p:cNvSpPr>
          <p:nvPr/>
        </p:nvSpPr>
        <p:spPr bwMode="auto">
          <a:xfrm>
            <a:off x="5949950" y="3044825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1600" b="1" dirty="0" smtClean="0">
                <a:solidFill>
                  <a:srgbClr val="000000"/>
                </a:solidFill>
              </a:rPr>
              <a:t>30,2%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4" name="TextBox 18"/>
          <p:cNvSpPr txBox="1">
            <a:spLocks noChangeArrowheads="1"/>
          </p:cNvSpPr>
          <p:nvPr/>
        </p:nvSpPr>
        <p:spPr bwMode="auto">
          <a:xfrm>
            <a:off x="4454525" y="4365625"/>
            <a:ext cx="10271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65" name="TextBox 20"/>
          <p:cNvSpPr txBox="1">
            <a:spLocks noChangeArrowheads="1"/>
          </p:cNvSpPr>
          <p:nvPr/>
        </p:nvSpPr>
        <p:spPr bwMode="auto">
          <a:xfrm>
            <a:off x="2670175" y="4968875"/>
            <a:ext cx="10318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75148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БЮДЖЕТА ГОРОДА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latin typeface="Trebuchet MS"/>
                <a:cs typeface="Arial" charset="0"/>
              </a:rPr>
              <a:t>В 2019 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7</a:t>
            </a:fld>
            <a:endParaRPr lang="ru-RU" dirty="0">
              <a:cs typeface="Arial" charset="0"/>
            </a:endParaRPr>
          </a:p>
        </p:txBody>
      </p:sp>
      <p:sp>
        <p:nvSpPr>
          <p:cNvPr id="45070" name="TextBox 17"/>
          <p:cNvSpPr txBox="1">
            <a:spLocks noChangeArrowheads="1"/>
          </p:cNvSpPr>
          <p:nvPr/>
        </p:nvSpPr>
        <p:spPr bwMode="auto">
          <a:xfrm>
            <a:off x="3416300" y="4783138"/>
            <a:ext cx="11557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>
              <a:lnSpc>
                <a:spcPct val="70000"/>
              </a:lnSpc>
            </a:pP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45071" name="TextBox 37"/>
          <p:cNvSpPr txBox="1">
            <a:spLocks noChangeArrowheads="1"/>
          </p:cNvSpPr>
          <p:nvPr/>
        </p:nvSpPr>
        <p:spPr bwMode="auto">
          <a:xfrm>
            <a:off x="5305425" y="5441950"/>
            <a:ext cx="37068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000000"/>
                </a:solidFill>
              </a:rPr>
              <a:t>Налоги на совокупный доход – 62,0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pSp>
        <p:nvGrpSpPr>
          <p:cNvPr id="45072" name="Группа 47"/>
          <p:cNvGrpSpPr>
            <a:grpSpLocks/>
          </p:cNvGrpSpPr>
          <p:nvPr/>
        </p:nvGrpSpPr>
        <p:grpSpPr bwMode="auto">
          <a:xfrm>
            <a:off x="179388" y="5445126"/>
            <a:ext cx="8353052" cy="1331824"/>
            <a:chOff x="394726" y="5013176"/>
            <a:chExt cx="8167129" cy="1404748"/>
          </a:xfrm>
        </p:grpSpPr>
        <p:grpSp>
          <p:nvGrpSpPr>
            <p:cNvPr id="45073" name="Группа 42"/>
            <p:cNvGrpSpPr>
              <a:grpSpLocks/>
            </p:cNvGrpSpPr>
            <p:nvPr/>
          </p:nvGrpSpPr>
          <p:grpSpPr bwMode="auto">
            <a:xfrm>
              <a:off x="395536" y="5013176"/>
              <a:ext cx="4056128" cy="324629"/>
              <a:chOff x="395536" y="5013176"/>
              <a:chExt cx="4056128" cy="324629"/>
            </a:xfrm>
          </p:grpSpPr>
          <p:pic>
            <p:nvPicPr>
              <p:cNvPr id="3" name="Picture 2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95536" y="508518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92" name="TextBox 31"/>
              <p:cNvSpPr txBox="1">
                <a:spLocks noChangeArrowheads="1"/>
              </p:cNvSpPr>
              <p:nvPr/>
            </p:nvSpPr>
            <p:spPr bwMode="auto">
              <a:xfrm>
                <a:off x="683568" y="5013176"/>
                <a:ext cx="3768096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>
                    <a:solidFill>
                      <a:srgbClr val="000000"/>
                    </a:solidFill>
                  </a:rPr>
                  <a:t>Налог на доходы физических лиц – 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350,2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4" name="Группа 43"/>
            <p:cNvGrpSpPr>
              <a:grpSpLocks/>
            </p:cNvGrpSpPr>
            <p:nvPr/>
          </p:nvGrpSpPr>
          <p:grpSpPr bwMode="auto">
            <a:xfrm>
              <a:off x="395536" y="5373215"/>
              <a:ext cx="3564176" cy="324629"/>
              <a:chOff x="395536" y="5373215"/>
              <a:chExt cx="3564176" cy="324629"/>
            </a:xfrm>
          </p:grpSpPr>
          <p:pic>
            <p:nvPicPr>
              <p:cNvPr id="4" name="Picture 2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95536" y="5445224"/>
                <a:ext cx="144016" cy="1560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90" name="TextBox 32"/>
              <p:cNvSpPr txBox="1">
                <a:spLocks noChangeArrowheads="1"/>
              </p:cNvSpPr>
              <p:nvPr/>
            </p:nvSpPr>
            <p:spPr bwMode="auto">
              <a:xfrm>
                <a:off x="683568" y="5373215"/>
                <a:ext cx="3276144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Налог на имущество физ.лиц – 57,5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5" name="Группа 46"/>
            <p:cNvGrpSpPr>
              <a:grpSpLocks/>
            </p:cNvGrpSpPr>
            <p:nvPr/>
          </p:nvGrpSpPr>
          <p:grpSpPr bwMode="auto">
            <a:xfrm>
              <a:off x="394726" y="5810594"/>
              <a:ext cx="3354150" cy="607330"/>
              <a:chOff x="394726" y="5810594"/>
              <a:chExt cx="3354150" cy="607330"/>
            </a:xfrm>
          </p:grpSpPr>
          <p:pic>
            <p:nvPicPr>
              <p:cNvPr id="19482" name="Picture 2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4726" y="5810594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88" name="TextBox 34"/>
              <p:cNvSpPr txBox="1">
                <a:spLocks noChangeArrowheads="1"/>
              </p:cNvSpPr>
              <p:nvPr/>
            </p:nvSpPr>
            <p:spPr bwMode="auto">
              <a:xfrm>
                <a:off x="683568" y="6093295"/>
                <a:ext cx="3065308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Арендная плата за землю – 145,0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6" name="Группа 41"/>
            <p:cNvGrpSpPr>
              <a:grpSpLocks/>
            </p:cNvGrpSpPr>
            <p:nvPr/>
          </p:nvGrpSpPr>
          <p:grpSpPr bwMode="auto">
            <a:xfrm>
              <a:off x="5087864" y="5613583"/>
              <a:ext cx="3441760" cy="755725"/>
              <a:chOff x="5231880" y="5253543"/>
              <a:chExt cx="3441760" cy="755725"/>
            </a:xfrm>
          </p:grpSpPr>
          <p:pic>
            <p:nvPicPr>
              <p:cNvPr id="19484" name="Picture 2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231880" y="5253543"/>
                <a:ext cx="155094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grpSp>
            <p:nvGrpSpPr>
              <p:cNvPr id="45084" name="Группа 40"/>
              <p:cNvGrpSpPr>
                <a:grpSpLocks/>
              </p:cNvGrpSpPr>
              <p:nvPr/>
            </p:nvGrpSpPr>
            <p:grpSpPr bwMode="auto">
              <a:xfrm>
                <a:off x="5231880" y="5457242"/>
                <a:ext cx="3441760" cy="552026"/>
                <a:chOff x="5231880" y="5457242"/>
                <a:chExt cx="3441760" cy="552026"/>
              </a:xfrm>
            </p:grpSpPr>
            <p:pic>
              <p:nvPicPr>
                <p:cNvPr id="19486" name="Picture 30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5231880" y="5609078"/>
                  <a:ext cx="155094" cy="1440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</p:pic>
            <p:sp>
              <p:nvSpPr>
                <p:cNvPr id="45086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5600194" y="5457242"/>
                  <a:ext cx="3073446" cy="5520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1400" b="1" dirty="0">
                      <a:solidFill>
                        <a:srgbClr val="000000"/>
                      </a:solidFill>
                    </a:rPr>
                    <a:t>Иные налоговые и неналоговые </a:t>
                  </a:r>
                </a:p>
                <a:p>
                  <a:r>
                    <a:rPr lang="ru-RU" sz="1400" b="1" dirty="0">
                      <a:solidFill>
                        <a:srgbClr val="000000"/>
                      </a:solidFill>
                    </a:rPr>
                    <a:t>доходы – </a:t>
                  </a:r>
                  <a:r>
                    <a:rPr lang="ru-RU" sz="1400" b="1" dirty="0" smtClean="0">
                      <a:solidFill>
                        <a:srgbClr val="000000"/>
                      </a:solidFill>
                    </a:rPr>
                    <a:t>63,3</a:t>
                  </a:r>
                  <a:endParaRPr lang="ru-RU" sz="1400" b="1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45077" name="Группа 38"/>
            <p:cNvGrpSpPr>
              <a:grpSpLocks/>
            </p:cNvGrpSpPr>
            <p:nvPr/>
          </p:nvGrpSpPr>
          <p:grpSpPr bwMode="auto">
            <a:xfrm>
              <a:off x="5076056" y="5105023"/>
              <a:ext cx="3485799" cy="764542"/>
              <a:chOff x="5220072" y="5825103"/>
              <a:chExt cx="3485799" cy="764542"/>
            </a:xfrm>
          </p:grpSpPr>
          <p:pic>
            <p:nvPicPr>
              <p:cNvPr id="19483" name="Picture 27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220072" y="5825103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45082" name="TextBox 37"/>
              <p:cNvSpPr txBox="1">
                <a:spLocks noChangeArrowheads="1"/>
              </p:cNvSpPr>
              <p:nvPr/>
            </p:nvSpPr>
            <p:spPr bwMode="auto">
              <a:xfrm>
                <a:off x="5537636" y="6265016"/>
                <a:ext cx="3168235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Доходы от продажи  </a:t>
                </a:r>
                <a:r>
                  <a:rPr lang="ru-RU" sz="1400" b="1" dirty="0" err="1" smtClean="0">
                    <a:solidFill>
                      <a:srgbClr val="000000"/>
                    </a:solidFill>
                  </a:rPr>
                  <a:t>им-ва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 – 33,8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078" name="Группа 45"/>
            <p:cNvGrpSpPr>
              <a:grpSpLocks/>
            </p:cNvGrpSpPr>
            <p:nvPr/>
          </p:nvGrpSpPr>
          <p:grpSpPr bwMode="auto">
            <a:xfrm>
              <a:off x="395536" y="5733256"/>
              <a:ext cx="2706789" cy="563523"/>
              <a:chOff x="395536" y="5733256"/>
              <a:chExt cx="2706789" cy="563523"/>
            </a:xfrm>
          </p:grpSpPr>
          <p:sp>
            <p:nvSpPr>
              <p:cNvPr id="45079" name="TextBox 33"/>
              <p:cNvSpPr txBox="1">
                <a:spLocks noChangeArrowheads="1"/>
              </p:cNvSpPr>
              <p:nvPr/>
            </p:nvSpPr>
            <p:spPr bwMode="auto">
              <a:xfrm>
                <a:off x="683568" y="5733256"/>
                <a:ext cx="2418757" cy="3246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0000"/>
                    </a:solidFill>
                  </a:rPr>
                  <a:t>Земельный налог  </a:t>
                </a:r>
                <a:r>
                  <a:rPr lang="ru-RU" sz="1400" b="1" dirty="0">
                    <a:solidFill>
                      <a:srgbClr val="000000"/>
                    </a:solidFill>
                  </a:rPr>
                  <a:t>– </a:t>
                </a:r>
                <a:r>
                  <a:rPr lang="ru-RU" sz="1400" b="1" dirty="0" smtClean="0">
                    <a:solidFill>
                      <a:srgbClr val="000000"/>
                    </a:solidFill>
                  </a:rPr>
                  <a:t>308,0</a:t>
                </a:r>
                <a:endParaRPr lang="ru-RU" sz="14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9487" name="Picture 31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5536" y="6152763"/>
                <a:ext cx="144016" cy="144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xmlns="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Безымянный.png"/>
          <p:cNvPicPr>
            <a:picLocks noChangeAspect="1"/>
          </p:cNvPicPr>
          <p:nvPr/>
        </p:nvPicPr>
        <p:blipFill>
          <a:blip r:embed="rId3" cstate="print">
            <a:lum bright="40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4"/>
          <a:ext cx="8712968" cy="2590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440160"/>
                <a:gridCol w="1476786"/>
                <a:gridCol w="1835582"/>
                <a:gridCol w="1800200"/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4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2018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kumimoji="0" lang="en-US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 </a:t>
                      </a: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чтение)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2021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1 636,2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2 534,5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1 687,2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1 551,9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2897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40,5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32,8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29,5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593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4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1 636,2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2 494,0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1 654,4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1 522,4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082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17"/>
          <p:cNvSpPr>
            <a:spLocks noChangeArrowheads="1"/>
          </p:cNvSpPr>
          <p:nvPr/>
        </p:nvSpPr>
        <p:spPr bwMode="gray">
          <a:xfrm>
            <a:off x="395536" y="3356992"/>
            <a:ext cx="7776864" cy="12241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города Батайска на 2019-2021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08012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420888"/>
            <a:ext cx="7488832" cy="864096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420888"/>
            <a:ext cx="6624736" cy="82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2019 года на 4,3 процента, с 1 января 2020 года на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3,8 процента, с 1 января 2021 года на 4,0 процента  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4653136"/>
            <a:ext cx="8316416" cy="980728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2019 году до 11 188 рублей (перерасчет до 11 280 рублей )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268760"/>
            <a:ext cx="6984776" cy="10575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Исходные данные на 2019 и 2020 годы – утвержденные ассигнования в решении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Батайской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городской Думы от 06.12.2017 № 223 «О бюджете города Батайска на 2018 год и плановый период 2019 и 2020 годов», на 2021 год – бюджетные ассигнования 2020 года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733256"/>
            <a:ext cx="7776864" cy="936104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704000" y="5633864"/>
            <a:ext cx="1368000" cy="122413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0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95536" y="3284984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размеров оплаты труда работников муниципальных учреждений на прогнозный уровень инфляции с 1 октября     2019 года на 4,3 процента, средства на индексацию с 1 октября 2020 года на 3,8 процента и с 1 октября 2021 года на 4,0 процента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776000" y="3284984"/>
            <a:ext cx="1260000" cy="1368152"/>
            <a:chOff x="2016" y="1920"/>
            <a:chExt cx="1680" cy="168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41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FF99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99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1" name="Group 12"/>
          <p:cNvGrpSpPr>
            <a:grpSpLocks/>
          </p:cNvGrpSpPr>
          <p:nvPr/>
        </p:nvGrpSpPr>
        <p:grpSpPr bwMode="auto">
          <a:xfrm>
            <a:off x="7272000" y="4608000"/>
            <a:ext cx="1260000" cy="1080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950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18095</TotalTime>
  <Words>2334</Words>
  <Application>Microsoft Office PowerPoint</Application>
  <PresentationFormat>Экран (4:3)</PresentationFormat>
  <Paragraphs>561</Paragraphs>
  <Slides>24</Slides>
  <Notes>23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10195094</vt:lpstr>
      <vt:lpstr>Городская</vt:lpstr>
      <vt:lpstr>3_Городская</vt:lpstr>
      <vt:lpstr>4_Городская</vt:lpstr>
      <vt:lpstr>19_Городская</vt:lpstr>
      <vt:lpstr>Worksheet</vt:lpstr>
      <vt:lpstr>Слайд 1</vt:lpstr>
      <vt:lpstr>Слайд 2</vt:lpstr>
      <vt:lpstr>Основные направления бюджетной и налоговой политики города Батайска на 2019-2021 годы</vt:lpstr>
      <vt:lpstr>Основные приоритеты города Батайска </vt:lpstr>
      <vt:lpstr>Основные характеристики бюджета города Батайска на 2019-2021 годы</vt:lpstr>
      <vt:lpstr>Основные параметры бюджета города Батайска  на 2019 год</vt:lpstr>
      <vt:lpstr>Слайд 7</vt:lpstr>
      <vt:lpstr>Безвозмездные поступления из областного бюджета</vt:lpstr>
      <vt:lpstr>Слайд 9</vt:lpstr>
      <vt:lpstr>Слайд 10</vt:lpstr>
      <vt:lpstr>Расходы бюджета города Батайска на 2019 год </vt:lpstr>
      <vt:lpstr>Доля муниципальных программ в общем объеме расходов, запланированных на  реализацию муниципальных программ города Батайска в 2019 году</vt:lpstr>
      <vt:lpstr>Расходы бюджета города Батайска в 2019 году          3 554,3 млн. рублей </vt:lpstr>
      <vt:lpstr>Расходы бюджета города Батайска на социальную сферу в 2019 году</vt:lpstr>
      <vt:lpstr>Слайд 15</vt:lpstr>
      <vt:lpstr>Слайд 16</vt:lpstr>
      <vt:lpstr>Меры социальной поддержки семей, имеющих детей</vt:lpstr>
      <vt:lpstr>Меры социальной поддержки семей, имеющих детей</vt:lpstr>
      <vt:lpstr>Меры социальной поддержки семей, имеющих детей</vt:lpstr>
      <vt:lpstr>Меры социальной поддержки семей, имеющих детей</vt:lpstr>
      <vt:lpstr>Слайд 21</vt:lpstr>
      <vt:lpstr>Меры социальной поддержки ветеранов труда и ветеранов труда Ростовской области</vt:lpstr>
      <vt:lpstr>Меры социальной поддержки граждан, пострадавших  от политических репрессий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Жарова</cp:lastModifiedBy>
  <cp:revision>1948</cp:revision>
  <dcterms:created xsi:type="dcterms:W3CDTF">2011-10-21T12:19:44Z</dcterms:created>
  <dcterms:modified xsi:type="dcterms:W3CDTF">2018-11-28T07:51:56Z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