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5.png" ContentType="image/png"/>
  <Override PartName="/ppt/media/image7.png" ContentType="image/png"/>
  <Override PartName="/ppt/media/image8.png" ContentType="image/png"/>
  <Override PartName="/ppt/media/image13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4.png" ContentType="image/png"/>
  <Override PartName="/ppt/media/image16.png" ContentType="image/png"/>
  <Override PartName="/ppt/media/image15.png" ContentType="image/png"/>
  <Override PartName="/ppt/media/image17.png" ContentType="image/png"/>
  <Override PartName="/ppt/media/image9.jpeg" ContentType="image/jpe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1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1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137D1681-BE95-459B-B71E-B86C9F3752D6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24.5.23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9E7005D-6409-4012-B130-4FFAD3C6B06B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4A42E35-4507-4F88-BACA-6563647628CD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24.5.23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48DCD50-0E28-47BC-AFE4-46BFE577ED7E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C:\Users\Admin\Desktop\123-01.png"/>
          <p:cNvPicPr/>
          <p:nvPr/>
        </p:nvPicPr>
        <p:blipFill>
          <a:blip r:embed="rId1"/>
          <a:stretch/>
        </p:blipFill>
        <p:spPr>
          <a:xfrm>
            <a:off x="-4680" y="-5760"/>
            <a:ext cx="9148320" cy="5149080"/>
          </a:xfrm>
          <a:prstGeom prst="rect">
            <a:avLst/>
          </a:prstGeom>
          <a:ln w="0"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333000" y="2351880"/>
            <a:ext cx="4103640" cy="439200"/>
          </a:xfrm>
          <a:prstGeom prst="rect">
            <a:avLst/>
          </a:prstGeom>
          <a:noFill/>
          <a:ln w="28575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4" name="Picture 4" descr="F:\ЦУР\ЦУР исходники\ЛОГО\RMC_logo_Rostov.png"/>
          <p:cNvPicPr/>
          <p:nvPr/>
        </p:nvPicPr>
        <p:blipFill>
          <a:blip r:embed="rId2"/>
          <a:stretch/>
        </p:blipFill>
        <p:spPr>
          <a:xfrm>
            <a:off x="217800" y="237600"/>
            <a:ext cx="2549160" cy="928080"/>
          </a:xfrm>
          <a:prstGeom prst="rect">
            <a:avLst/>
          </a:prstGeom>
          <a:ln w="0">
            <a:noFill/>
          </a:ln>
        </p:spPr>
      </p:pic>
      <p:sp>
        <p:nvSpPr>
          <p:cNvPr id="85" name="CustomShape 2"/>
          <p:cNvSpPr/>
          <p:nvPr/>
        </p:nvSpPr>
        <p:spPr>
          <a:xfrm>
            <a:off x="333000" y="1926720"/>
            <a:ext cx="4103640" cy="1289160"/>
          </a:xfrm>
          <a:prstGeom prst="rect">
            <a:avLst/>
          </a:prstGeom>
          <a:noFill/>
          <a:ln w="2857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64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f4c81"/>
                </a:solidFill>
                <a:latin typeface="PT Sans"/>
              </a:rPr>
              <a:t>ИНСТРУКЦИЯ </a:t>
            </a:r>
            <a:br/>
            <a:r>
              <a:rPr b="1" lang="ru-RU" sz="2800" spc="-1" strike="noStrike">
                <a:solidFill>
                  <a:srgbClr val="0f4c81"/>
                </a:solidFill>
                <a:latin typeface="PT Sans"/>
              </a:rPr>
              <a:t>по созданию группового чата в </a:t>
            </a:r>
            <a:r>
              <a:rPr b="1" lang="en-US" sz="2800" spc="-1" strike="noStrike">
                <a:solidFill>
                  <a:srgbClr val="0f4c81"/>
                </a:solidFill>
                <a:latin typeface="PT Sans"/>
              </a:rPr>
              <a:t>VK</a:t>
            </a:r>
            <a:r>
              <a:rPr b="1" lang="ru-RU" sz="2800" spc="-1" strike="noStrike">
                <a:solidFill>
                  <a:srgbClr val="0f4c81"/>
                </a:solidFill>
                <a:latin typeface="PT Sans"/>
              </a:rPr>
              <a:t>-мессенджере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86" name="Рисунок 1" descr=""/>
          <p:cNvPicPr/>
          <p:nvPr/>
        </p:nvPicPr>
        <p:blipFill>
          <a:blip r:embed="rId3"/>
          <a:stretch/>
        </p:blipFill>
        <p:spPr>
          <a:xfrm>
            <a:off x="5352480" y="1075320"/>
            <a:ext cx="3325320" cy="2889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231120" y="231840"/>
            <a:ext cx="4868640" cy="540720"/>
          </a:xfrm>
          <a:prstGeom prst="rect">
            <a:avLst/>
          </a:prstGeom>
          <a:solidFill>
            <a:srgbClr val="f6dc6b"/>
          </a:solidFill>
          <a:ln>
            <a:solidFill>
              <a:srgbClr val="f6dc6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2790d4"/>
                </a:solidFill>
                <a:latin typeface="PT Sans"/>
              </a:rPr>
              <a:t>ШАГ первый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88" name="Рисунок 8" descr=""/>
          <p:cNvPicPr/>
          <p:nvPr/>
        </p:nvPicPr>
        <p:blipFill>
          <a:blip r:embed="rId1"/>
          <a:stretch/>
        </p:blipFill>
        <p:spPr>
          <a:xfrm>
            <a:off x="3650400" y="1449000"/>
            <a:ext cx="4994280" cy="3256560"/>
          </a:xfrm>
          <a:prstGeom prst="rect">
            <a:avLst/>
          </a:prstGeom>
          <a:ln w="0">
            <a:noFill/>
          </a:ln>
        </p:spPr>
      </p:pic>
      <p:sp>
        <p:nvSpPr>
          <p:cNvPr id="89" name="CustomShape 2"/>
          <p:cNvSpPr/>
          <p:nvPr/>
        </p:nvSpPr>
        <p:spPr>
          <a:xfrm>
            <a:off x="231120" y="1204200"/>
            <a:ext cx="3091320" cy="191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1cdcd"/>
                </a:solidFill>
                <a:latin typeface="PT Sans"/>
              </a:rPr>
              <a:t>•</a:t>
            </a:r>
            <a:r>
              <a:rPr b="0" lang="ru-RU" sz="2000" spc="-1" strike="noStrike">
                <a:solidFill>
                  <a:srgbClr val="203864"/>
                </a:solidFill>
                <a:latin typeface="PT Sans"/>
              </a:rPr>
              <a:t> </a:t>
            </a:r>
            <a:r>
              <a:rPr b="1" lang="ru-RU" sz="2000" spc="-1" strike="noStrike">
                <a:solidFill>
                  <a:srgbClr val="2790d4"/>
                </a:solidFill>
                <a:latin typeface="PT Sans"/>
              </a:rPr>
              <a:t>Зарегистрируйтесь </a:t>
            </a:r>
            <a:br/>
            <a:br/>
            <a:r>
              <a:rPr b="1" lang="ru-RU" sz="2000" spc="-1" strike="noStrike">
                <a:solidFill>
                  <a:srgbClr val="2790d4"/>
                </a:solidFill>
                <a:latin typeface="PT Sans"/>
              </a:rPr>
              <a:t>	</a:t>
            </a:r>
            <a:r>
              <a:rPr b="1" lang="ru-RU" sz="2000" spc="-1" strike="noStrike">
                <a:solidFill>
                  <a:srgbClr val="2790d4"/>
                </a:solidFill>
                <a:latin typeface="PT Sans"/>
              </a:rPr>
              <a:t>	</a:t>
            </a:r>
            <a:r>
              <a:rPr b="1" lang="ru-RU" sz="2000" spc="-1" strike="noStrike">
                <a:solidFill>
                  <a:srgbClr val="2790d4"/>
                </a:solidFill>
                <a:latin typeface="PT Sans"/>
              </a:rPr>
              <a:t>или</a:t>
            </a:r>
            <a:br/>
            <a:br/>
            <a:r>
              <a:rPr b="0" lang="ru-RU" sz="2000" spc="-1" strike="noStrike">
                <a:solidFill>
                  <a:srgbClr val="11cdcd"/>
                </a:solidFill>
                <a:latin typeface="PT Sans"/>
              </a:rPr>
              <a:t>• </a:t>
            </a:r>
            <a:r>
              <a:rPr b="1" lang="ru-RU" sz="2000" spc="-1" strike="noStrike">
                <a:solidFill>
                  <a:srgbClr val="2790d4"/>
                </a:solidFill>
                <a:latin typeface="PT Sans"/>
              </a:rPr>
              <a:t>Зайдите в свой профиль в ВК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231120" y="231840"/>
            <a:ext cx="4488840" cy="469800"/>
          </a:xfrm>
          <a:prstGeom prst="rect">
            <a:avLst/>
          </a:prstGeom>
          <a:solidFill>
            <a:srgbClr val="f6dc6b"/>
          </a:solidFill>
          <a:ln>
            <a:solidFill>
              <a:srgbClr val="f6dc6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2790d4"/>
                </a:solidFill>
                <a:latin typeface="PT Sans"/>
              </a:rPr>
              <a:t>ШАГ второй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91" name="Рисунок 1" descr=""/>
          <p:cNvPicPr/>
          <p:nvPr/>
        </p:nvPicPr>
        <p:blipFill>
          <a:blip r:embed="rId1"/>
          <a:stretch/>
        </p:blipFill>
        <p:spPr>
          <a:xfrm>
            <a:off x="5120640" y="1590480"/>
            <a:ext cx="3509280" cy="3196440"/>
          </a:xfrm>
          <a:prstGeom prst="rect">
            <a:avLst/>
          </a:prstGeom>
          <a:ln w="0">
            <a:noFill/>
          </a:ln>
        </p:spPr>
      </p:pic>
      <p:pic>
        <p:nvPicPr>
          <p:cNvPr id="92" name="Рисунок 2" descr=""/>
          <p:cNvPicPr/>
          <p:nvPr/>
        </p:nvPicPr>
        <p:blipFill>
          <a:blip r:embed="rId2"/>
          <a:stretch/>
        </p:blipFill>
        <p:spPr>
          <a:xfrm>
            <a:off x="539640" y="1642680"/>
            <a:ext cx="3201120" cy="866160"/>
          </a:xfrm>
          <a:prstGeom prst="rect">
            <a:avLst/>
          </a:prstGeom>
          <a:ln w="0">
            <a:noFill/>
          </a:ln>
        </p:spPr>
      </p:pic>
      <p:sp>
        <p:nvSpPr>
          <p:cNvPr id="93" name="CustomShape 2"/>
          <p:cNvSpPr/>
          <p:nvPr/>
        </p:nvSpPr>
        <p:spPr>
          <a:xfrm>
            <a:off x="3863520" y="2581560"/>
            <a:ext cx="1224720" cy="77364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1" lang="ru-RU" sz="2800" spc="-1" strike="noStrike">
                <a:solidFill>
                  <a:srgbClr val="203864"/>
                </a:solidFill>
                <a:latin typeface="PT Sans"/>
              </a:rPr>
              <a:t>ЛИБО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pic>
        <p:nvPicPr>
          <p:cNvPr id="94" name="Рисунок 5" descr=""/>
          <p:cNvPicPr/>
          <p:nvPr/>
        </p:nvPicPr>
        <p:blipFill>
          <a:blip r:embed="rId3"/>
          <a:stretch/>
        </p:blipFill>
        <p:spPr>
          <a:xfrm>
            <a:off x="514080" y="2509200"/>
            <a:ext cx="3252960" cy="2277720"/>
          </a:xfrm>
          <a:prstGeom prst="rect">
            <a:avLst/>
          </a:prstGeom>
          <a:ln w="0">
            <a:noFill/>
          </a:ln>
        </p:spPr>
      </p:pic>
      <p:sp>
        <p:nvSpPr>
          <p:cNvPr id="95" name="CustomShape 3"/>
          <p:cNvSpPr/>
          <p:nvPr/>
        </p:nvSpPr>
        <p:spPr>
          <a:xfrm>
            <a:off x="353160" y="833760"/>
            <a:ext cx="7869600" cy="66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1cdcd"/>
                </a:solidFill>
                <a:latin typeface="PT Sans"/>
              </a:rPr>
              <a:t>•</a:t>
            </a:r>
            <a:r>
              <a:rPr b="0" lang="ru-RU" sz="2000" spc="-1" strike="noStrike">
                <a:solidFill>
                  <a:srgbClr val="203864"/>
                </a:solidFill>
                <a:latin typeface="PT Sans"/>
              </a:rPr>
              <a:t> </a:t>
            </a:r>
            <a:r>
              <a:rPr b="1" lang="ru-RU" sz="1800" spc="-1" strike="noStrike">
                <a:solidFill>
                  <a:srgbClr val="2790d4"/>
                </a:solidFill>
                <a:latin typeface="PT Sans"/>
              </a:rPr>
              <a:t>Зайдите в </a:t>
            </a:r>
            <a:r>
              <a:rPr b="1" lang="en-US" sz="1800" spc="-1" strike="noStrike">
                <a:solidFill>
                  <a:srgbClr val="2790d4"/>
                </a:solidFill>
                <a:latin typeface="PT Sans"/>
              </a:rPr>
              <a:t>VK</a:t>
            </a:r>
            <a:r>
              <a:rPr b="1" lang="ru-RU" sz="1800" spc="-1" strike="noStrike">
                <a:solidFill>
                  <a:srgbClr val="2790d4"/>
                </a:solidFill>
                <a:latin typeface="PT Sans"/>
              </a:rPr>
              <a:t>-мессенджер через браузер с компьютера или мобильное приложение с телефона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31120" y="231840"/>
            <a:ext cx="5693040" cy="469800"/>
          </a:xfrm>
          <a:prstGeom prst="rect">
            <a:avLst/>
          </a:prstGeom>
          <a:solidFill>
            <a:srgbClr val="f6dc6b"/>
          </a:solidFill>
          <a:ln>
            <a:solidFill>
              <a:srgbClr val="f6dc6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2790d4"/>
                </a:solidFill>
                <a:latin typeface="PT Sans"/>
              </a:rPr>
              <a:t>ШАГ третий: создание чата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286000" y="1874880"/>
            <a:ext cx="4571640" cy="30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3"/>
          <p:cNvSpPr/>
          <p:nvPr/>
        </p:nvSpPr>
        <p:spPr>
          <a:xfrm>
            <a:off x="270000" y="1017360"/>
            <a:ext cx="5254920" cy="39927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ru-RU" sz="1800" spc="-1" strike="noStrike">
                <a:solidFill>
                  <a:srgbClr val="203864"/>
                </a:solidFill>
                <a:latin typeface="PT Sans"/>
              </a:rPr>
              <a:t>• </a:t>
            </a:r>
            <a:r>
              <a:rPr b="0" lang="ru-RU" sz="1800" spc="-1" strike="noStrike">
                <a:solidFill>
                  <a:srgbClr val="203864"/>
                </a:solidFill>
                <a:latin typeface="PT Sans"/>
              </a:rPr>
              <a:t>Если ранее вы не общались в VK Мессенджере, вы можете создать первый чат</a:t>
            </a:r>
            <a:br/>
            <a:br/>
            <a:r>
              <a:rPr b="0" lang="ru-RU" sz="1800" spc="-1" strike="noStrike">
                <a:solidFill>
                  <a:srgbClr val="203864"/>
                </a:solidFill>
                <a:latin typeface="PT Sans"/>
              </a:rPr>
              <a:t>• Введите название чата, загрузите аватарку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ru-RU" sz="1800" spc="-1" strike="noStrike">
                <a:solidFill>
                  <a:srgbClr val="203864"/>
                </a:solidFill>
                <a:latin typeface="PT Sans"/>
              </a:rPr>
              <a:t>• </a:t>
            </a:r>
            <a:r>
              <a:rPr b="0" lang="ru-RU" sz="1800" spc="-1" strike="noStrike">
                <a:solidFill>
                  <a:srgbClr val="203864"/>
                </a:solidFill>
                <a:latin typeface="PT Sans"/>
              </a:rPr>
              <a:t>Вы можете сразу добавить участников или сначала создать пустой чат, не приглашая собеседников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99" name="Рисунок 11" descr=""/>
          <p:cNvPicPr/>
          <p:nvPr/>
        </p:nvPicPr>
        <p:blipFill>
          <a:blip r:embed="rId1"/>
          <a:stretch/>
        </p:blipFill>
        <p:spPr>
          <a:xfrm>
            <a:off x="6420240" y="351000"/>
            <a:ext cx="2176920" cy="4441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231120" y="231840"/>
            <a:ext cx="5615640" cy="585720"/>
          </a:xfrm>
          <a:prstGeom prst="rect">
            <a:avLst/>
          </a:prstGeom>
          <a:solidFill>
            <a:srgbClr val="f6dc6b"/>
          </a:solidFill>
          <a:ln>
            <a:solidFill>
              <a:srgbClr val="f6dc6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2790d4"/>
                </a:solidFill>
                <a:latin typeface="PT Sans"/>
              </a:rPr>
              <a:t>ШАГ четвертый: добавление участников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2286000" y="1874880"/>
            <a:ext cx="4571640" cy="30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3"/>
          <p:cNvSpPr/>
          <p:nvPr/>
        </p:nvSpPr>
        <p:spPr>
          <a:xfrm>
            <a:off x="270000" y="1017360"/>
            <a:ext cx="3419640" cy="37411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ru-RU" sz="1800" spc="-1" strike="noStrike">
                <a:solidFill>
                  <a:srgbClr val="203864"/>
                </a:solidFill>
                <a:latin typeface="PT Sans"/>
              </a:rPr>
              <a:t>Как добавить участников в чат: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ru-RU" sz="1800" spc="-1" strike="noStrike">
                <a:solidFill>
                  <a:srgbClr val="203864"/>
                </a:solidFill>
                <a:latin typeface="PT Sans"/>
              </a:rPr>
              <a:t>•</a:t>
            </a:r>
            <a:r>
              <a:rPr b="0" lang="ru-RU" sz="1600" spc="-1" strike="noStrike">
                <a:solidFill>
                  <a:srgbClr val="203864"/>
                </a:solidFill>
                <a:latin typeface="PT Sans"/>
              </a:rPr>
              <a:t>  </a:t>
            </a:r>
            <a:r>
              <a:rPr b="0" lang="ru-RU" sz="1600" spc="-1" strike="noStrike">
                <a:solidFill>
                  <a:srgbClr val="203864"/>
                </a:solidFill>
                <a:latin typeface="PT Sans"/>
              </a:rPr>
              <a:t>Зайти во вкладку меню «Контакты» и выбрать участников из вашего списка друзей Вконтакте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ru-RU" sz="1600" spc="-1" strike="noStrike">
                <a:solidFill>
                  <a:srgbClr val="203864"/>
                </a:solidFill>
                <a:latin typeface="PT Sans"/>
              </a:rPr>
              <a:t>• </a:t>
            </a:r>
            <a:r>
              <a:rPr b="0" lang="ru-RU" sz="1600" spc="-1" strike="noStrike">
                <a:solidFill>
                  <a:srgbClr val="203864"/>
                </a:solidFill>
                <a:latin typeface="PT Sans"/>
              </a:rPr>
              <a:t>Добавить участников из ваших контактов с телефона (это можно сделать только в мобильном приложении)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600" spc="-1" strike="noStrike">
              <a:latin typeface="Arial"/>
            </a:endParaRPr>
          </a:p>
        </p:txBody>
      </p:sp>
      <p:pic>
        <p:nvPicPr>
          <p:cNvPr id="103" name="Рисунок 2" descr=""/>
          <p:cNvPicPr/>
          <p:nvPr/>
        </p:nvPicPr>
        <p:blipFill>
          <a:blip r:embed="rId1"/>
          <a:stretch/>
        </p:blipFill>
        <p:spPr>
          <a:xfrm>
            <a:off x="4253400" y="896400"/>
            <a:ext cx="2067480" cy="3861720"/>
          </a:xfrm>
          <a:prstGeom prst="rect">
            <a:avLst/>
          </a:prstGeom>
          <a:ln w="0">
            <a:noFill/>
          </a:ln>
        </p:spPr>
      </p:pic>
      <p:pic>
        <p:nvPicPr>
          <p:cNvPr id="104" name="Рисунок 5" descr=""/>
          <p:cNvPicPr/>
          <p:nvPr/>
        </p:nvPicPr>
        <p:blipFill>
          <a:blip r:embed="rId2"/>
          <a:stretch/>
        </p:blipFill>
        <p:spPr>
          <a:xfrm>
            <a:off x="6806520" y="896400"/>
            <a:ext cx="2067480" cy="385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231120" y="231840"/>
            <a:ext cx="5693040" cy="469800"/>
          </a:xfrm>
          <a:prstGeom prst="rect">
            <a:avLst/>
          </a:prstGeom>
          <a:solidFill>
            <a:srgbClr val="f6dc6b"/>
          </a:solidFill>
          <a:ln>
            <a:solidFill>
              <a:srgbClr val="f6dc6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2790d4"/>
                </a:solidFill>
                <a:latin typeface="PT Sans"/>
              </a:rPr>
              <a:t>ШАГ четвертый: добавление участников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2286000" y="1874880"/>
            <a:ext cx="4571640" cy="30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3"/>
          <p:cNvSpPr/>
          <p:nvPr/>
        </p:nvSpPr>
        <p:spPr>
          <a:xfrm>
            <a:off x="270000" y="1210680"/>
            <a:ext cx="3271320" cy="370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ru-RU" sz="1600" spc="-1" strike="noStrike">
                <a:solidFill>
                  <a:srgbClr val="203864"/>
                </a:solidFill>
                <a:latin typeface="PT Sans"/>
              </a:rPr>
              <a:t>Как добавить в чат участников, которые не находятся в вашем списке друзей ВК, но есть в групповом чате в других мессенджерах: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ru-RU" sz="1600" spc="-1" strike="noStrike">
                <a:solidFill>
                  <a:srgbClr val="203864"/>
                </a:solidFill>
                <a:latin typeface="PT Sans"/>
              </a:rPr>
              <a:t>• </a:t>
            </a:r>
            <a:r>
              <a:rPr b="0" lang="ru-RU" sz="1600" spc="-1" strike="noStrike">
                <a:solidFill>
                  <a:srgbClr val="203864"/>
                </a:solidFill>
                <a:latin typeface="PT Sans"/>
              </a:rPr>
              <a:t>Отправить ссылку-приглашение или </a:t>
            </a:r>
            <a:r>
              <a:rPr b="0" lang="en-US" sz="1600" spc="-1" strike="noStrike">
                <a:solidFill>
                  <a:srgbClr val="203864"/>
                </a:solidFill>
                <a:latin typeface="PT Sans"/>
              </a:rPr>
              <a:t>QR-</a:t>
            </a:r>
            <a:r>
              <a:rPr b="0" lang="ru-RU" sz="1600" spc="-1" strike="noStrike">
                <a:solidFill>
                  <a:srgbClr val="203864"/>
                </a:solidFill>
                <a:latin typeface="PT Sans"/>
              </a:rPr>
              <a:t>код в групповые чаты, откуда вы бы хотели перевести аудиторию в ВК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600" spc="-1" strike="noStrike">
              <a:latin typeface="Arial"/>
            </a:endParaRPr>
          </a:p>
        </p:txBody>
      </p:sp>
      <p:pic>
        <p:nvPicPr>
          <p:cNvPr id="108" name="Рисунок 6" descr=""/>
          <p:cNvPicPr/>
          <p:nvPr/>
        </p:nvPicPr>
        <p:blipFill>
          <a:blip r:embed="rId1"/>
          <a:stretch/>
        </p:blipFill>
        <p:spPr>
          <a:xfrm>
            <a:off x="5312520" y="1021680"/>
            <a:ext cx="1814040" cy="3601440"/>
          </a:xfrm>
          <a:prstGeom prst="rect">
            <a:avLst/>
          </a:prstGeom>
          <a:ln w="0">
            <a:noFill/>
          </a:ln>
        </p:spPr>
      </p:pic>
      <p:pic>
        <p:nvPicPr>
          <p:cNvPr id="109" name="Рисунок 9" descr=""/>
          <p:cNvPicPr/>
          <p:nvPr/>
        </p:nvPicPr>
        <p:blipFill>
          <a:blip r:embed="rId2"/>
          <a:stretch/>
        </p:blipFill>
        <p:spPr>
          <a:xfrm>
            <a:off x="3412080" y="1021680"/>
            <a:ext cx="1731600" cy="3601440"/>
          </a:xfrm>
          <a:prstGeom prst="rect">
            <a:avLst/>
          </a:prstGeom>
          <a:ln w="0">
            <a:noFill/>
          </a:ln>
        </p:spPr>
      </p:pic>
      <p:pic>
        <p:nvPicPr>
          <p:cNvPr id="110" name="Рисунок 14" descr=""/>
          <p:cNvPicPr/>
          <p:nvPr/>
        </p:nvPicPr>
        <p:blipFill>
          <a:blip r:embed="rId3"/>
          <a:stretch/>
        </p:blipFill>
        <p:spPr>
          <a:xfrm>
            <a:off x="7198560" y="1021680"/>
            <a:ext cx="1731600" cy="3601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2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270000" y="1210680"/>
            <a:ext cx="3271320" cy="370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231120" y="231840"/>
            <a:ext cx="5693040" cy="469800"/>
          </a:xfrm>
          <a:prstGeom prst="rect">
            <a:avLst/>
          </a:prstGeom>
          <a:solidFill>
            <a:srgbClr val="f6dc6b"/>
          </a:solidFill>
          <a:ln>
            <a:solidFill>
              <a:srgbClr val="f6dc6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2790d4"/>
                </a:solidFill>
                <a:latin typeface="PT Sans"/>
              </a:rPr>
              <a:t>ШАГ пятый: обновите настройки чата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422280" y="1362960"/>
            <a:ext cx="3271320" cy="370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14" name="CustomShape 4"/>
          <p:cNvSpPr/>
          <p:nvPr/>
        </p:nvSpPr>
        <p:spPr>
          <a:xfrm>
            <a:off x="624600" y="1058040"/>
            <a:ext cx="5383080" cy="37587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ru-RU" sz="1600" spc="-1" strike="noStrike">
                <a:solidFill>
                  <a:srgbClr val="203864"/>
                </a:solidFill>
                <a:latin typeface="PT Sans"/>
              </a:rPr>
              <a:t>Вы можете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ru-RU" sz="1600" spc="-1" strike="noStrike">
                <a:solidFill>
                  <a:srgbClr val="203864"/>
                </a:solidFill>
                <a:latin typeface="PT Sans"/>
              </a:rPr>
              <a:t>• </a:t>
            </a:r>
            <a:r>
              <a:rPr b="0" lang="ru-RU" sz="1600" spc="-1" strike="noStrike">
                <a:solidFill>
                  <a:srgbClr val="203864"/>
                </a:solidFill>
                <a:latin typeface="PT Sans"/>
              </a:rPr>
              <a:t>Назначить администраторов чата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ru-RU" sz="1600" spc="-1" strike="noStrike">
                <a:solidFill>
                  <a:srgbClr val="203864"/>
                </a:solidFill>
                <a:latin typeface="PT Sans"/>
              </a:rPr>
              <a:t>• </a:t>
            </a:r>
            <a:r>
              <a:rPr b="0" lang="ru-RU" sz="1600" spc="-1" strike="noStrike">
                <a:solidFill>
                  <a:srgbClr val="203864"/>
                </a:solidFill>
                <a:latin typeface="PT Sans"/>
              </a:rPr>
              <a:t>Выбрать, кто сможет редактировать информацию, совершать групповые звонки или закреплять сообщения в чате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ru-RU" sz="1600" spc="-1" strike="noStrike">
                <a:solidFill>
                  <a:srgbClr val="203864"/>
                </a:solidFill>
                <a:latin typeface="PT Sans"/>
              </a:rPr>
              <a:t>ВАЖНО: советуем давать доступ к редактированию информации в чате и прочим изменениям только администраторам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600" spc="-1" strike="noStrike">
              <a:latin typeface="Arial"/>
            </a:endParaRPr>
          </a:p>
        </p:txBody>
      </p:sp>
      <p:pic>
        <p:nvPicPr>
          <p:cNvPr id="115" name="Рисунок 3" descr=""/>
          <p:cNvPicPr/>
          <p:nvPr/>
        </p:nvPicPr>
        <p:blipFill>
          <a:blip r:embed="rId1"/>
          <a:stretch/>
        </p:blipFill>
        <p:spPr>
          <a:xfrm>
            <a:off x="6814080" y="862920"/>
            <a:ext cx="1779120" cy="395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" dur="indefinite" restart="never" nodeType="tmRoot">
          <p:childTnLst>
            <p:seq>
              <p:cTn id="23" dur="indefinite" nodeType="mainSeq"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6" presetSubtype="16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2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6" presetSubtype="16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3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3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2286000" y="1874880"/>
            <a:ext cx="4571640" cy="30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2"/>
          <p:cNvSpPr/>
          <p:nvPr/>
        </p:nvSpPr>
        <p:spPr>
          <a:xfrm>
            <a:off x="270000" y="1210680"/>
            <a:ext cx="3271320" cy="370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118" name="Рисунок 1" descr=""/>
          <p:cNvPicPr/>
          <p:nvPr/>
        </p:nvPicPr>
        <p:blipFill>
          <a:blip r:embed="rId1"/>
          <a:stretch/>
        </p:blipFill>
        <p:spPr>
          <a:xfrm>
            <a:off x="6657120" y="375840"/>
            <a:ext cx="1976040" cy="4391280"/>
          </a:xfrm>
          <a:prstGeom prst="rect">
            <a:avLst/>
          </a:prstGeom>
          <a:ln w="0">
            <a:noFill/>
          </a:ln>
        </p:spPr>
      </p:pic>
      <p:sp>
        <p:nvSpPr>
          <p:cNvPr id="119" name="CustomShape 3"/>
          <p:cNvSpPr/>
          <p:nvPr/>
        </p:nvSpPr>
        <p:spPr>
          <a:xfrm>
            <a:off x="422280" y="1362960"/>
            <a:ext cx="3271320" cy="370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20" name="CustomShape 4"/>
          <p:cNvSpPr/>
          <p:nvPr/>
        </p:nvSpPr>
        <p:spPr>
          <a:xfrm>
            <a:off x="574560" y="1116000"/>
            <a:ext cx="5561640" cy="370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ru-RU" sz="1400" spc="-1" strike="noStrike">
                <a:solidFill>
                  <a:srgbClr val="203864"/>
                </a:solidFill>
                <a:latin typeface="PT Sans"/>
              </a:rPr>
              <a:t>Вы можете: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ru-RU" sz="1400" spc="-1" strike="noStrike">
                <a:solidFill>
                  <a:srgbClr val="203864"/>
                </a:solidFill>
                <a:latin typeface="PT Sans"/>
              </a:rPr>
              <a:t>• </a:t>
            </a:r>
            <a:r>
              <a:rPr b="0" lang="ru-RU" sz="1400" spc="-1" strike="noStrike">
                <a:solidFill>
                  <a:srgbClr val="203864"/>
                </a:solidFill>
                <a:latin typeface="PT Sans"/>
              </a:rPr>
              <a:t>Написать сообщение-приветствие для участников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ru-RU" sz="1400" spc="-1" strike="noStrike">
                <a:solidFill>
                  <a:srgbClr val="203864"/>
                </a:solidFill>
                <a:latin typeface="PT Sans"/>
              </a:rPr>
              <a:t>• </a:t>
            </a:r>
            <a:r>
              <a:rPr b="0" lang="ru-RU" sz="1400" spc="-1" strike="noStrike">
                <a:solidFill>
                  <a:srgbClr val="203864"/>
                </a:solidFill>
                <a:latin typeface="PT Sans"/>
              </a:rPr>
              <a:t>Разместить в чате важную информацию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ru-RU" sz="1400" spc="-1" strike="noStrike">
                <a:solidFill>
                  <a:srgbClr val="203864"/>
                </a:solidFill>
                <a:latin typeface="PT Sans"/>
              </a:rPr>
              <a:t>• </a:t>
            </a:r>
            <a:r>
              <a:rPr b="0" lang="ru-RU" sz="1400" spc="-1" strike="noStrike">
                <a:solidFill>
                  <a:srgbClr val="203864"/>
                </a:solidFill>
                <a:latin typeface="PT Sans"/>
              </a:rPr>
              <a:t>Закрепить нужное вам сообщение, которое будет видно всем новым участникам чата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br/>
            <a:r>
              <a:rPr b="0" lang="ru-RU" sz="1400" spc="-1" strike="noStrike">
                <a:solidFill>
                  <a:srgbClr val="203864"/>
                </a:solidFill>
                <a:latin typeface="PT Sans"/>
              </a:rPr>
              <a:t>• </a:t>
            </a:r>
            <a:r>
              <a:rPr b="0" lang="ru-RU" sz="1400" spc="-1" strike="noStrike">
                <a:solidFill>
                  <a:srgbClr val="203864"/>
                </a:solidFill>
                <a:latin typeface="PT Sans"/>
              </a:rPr>
              <a:t>Совершить групповой видео- или аудиозвонок со всеми участниками чата</a:t>
            </a:r>
            <a:br/>
            <a:br/>
            <a:r>
              <a:rPr b="0" lang="ru-RU" sz="1400" spc="-1" strike="noStrike">
                <a:solidFill>
                  <a:srgbClr val="203864"/>
                </a:solidFill>
                <a:latin typeface="PT Sans"/>
              </a:rPr>
              <a:t>• Прикрепить к сообщению фото или видео, файл или записать аудиосообщение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400" spc="-1" strike="noStrike">
              <a:latin typeface="Arial"/>
            </a:endParaRPr>
          </a:p>
        </p:txBody>
      </p:sp>
      <p:sp>
        <p:nvSpPr>
          <p:cNvPr id="121" name="CustomShape 5"/>
          <p:cNvSpPr/>
          <p:nvPr/>
        </p:nvSpPr>
        <p:spPr>
          <a:xfrm>
            <a:off x="231120" y="231840"/>
            <a:ext cx="5693040" cy="469800"/>
          </a:xfrm>
          <a:prstGeom prst="rect">
            <a:avLst/>
          </a:prstGeom>
          <a:solidFill>
            <a:srgbClr val="f6dc6b"/>
          </a:solidFill>
          <a:ln>
            <a:solidFill>
              <a:srgbClr val="f6dc6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2790d4"/>
                </a:solidFill>
                <a:latin typeface="PT Sans"/>
              </a:rPr>
              <a:t>ШАГ шестой: начните общение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6" presetSubtype="16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45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ntr" presetID="6" presetSubtype="16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0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2286000" y="1874880"/>
            <a:ext cx="4571640" cy="30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2"/>
          <p:cNvSpPr/>
          <p:nvPr/>
        </p:nvSpPr>
        <p:spPr>
          <a:xfrm>
            <a:off x="270000" y="1210680"/>
            <a:ext cx="3941280" cy="370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422280" y="1362960"/>
            <a:ext cx="3271320" cy="370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25" name="CustomShape 4"/>
          <p:cNvSpPr/>
          <p:nvPr/>
        </p:nvSpPr>
        <p:spPr>
          <a:xfrm>
            <a:off x="422280" y="1410120"/>
            <a:ext cx="3430440" cy="30711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1" lang="ru-RU" sz="2000" spc="-1" strike="noStrike">
                <a:solidFill>
                  <a:srgbClr val="203864"/>
                </a:solidFill>
                <a:latin typeface="PT Sans"/>
              </a:rPr>
              <a:t>Остались вопросы?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1" lang="ru-RU" sz="2000" spc="-1" strike="noStrike">
                <a:solidFill>
                  <a:srgbClr val="203864"/>
                </a:solidFill>
                <a:latin typeface="PT Sans"/>
              </a:rPr>
              <a:t>Можно зайти в справочник Вконтакте или спросить о том, что интересует, в службе поддержки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126" name="Рисунок 2" descr=""/>
          <p:cNvPicPr/>
          <p:nvPr/>
        </p:nvPicPr>
        <p:blipFill>
          <a:blip r:embed="rId1"/>
          <a:stretch/>
        </p:blipFill>
        <p:spPr>
          <a:xfrm>
            <a:off x="5011920" y="1116000"/>
            <a:ext cx="3823920" cy="3310560"/>
          </a:xfrm>
          <a:prstGeom prst="rect">
            <a:avLst/>
          </a:prstGeom>
          <a:ln w="0">
            <a:noFill/>
          </a:ln>
        </p:spPr>
      </p:pic>
      <p:pic>
        <p:nvPicPr>
          <p:cNvPr id="127" name="Picture 4" descr="F:\ЦУР\ЦУР исходники\ЛОГО\RMC_logo_Rostov.png"/>
          <p:cNvPicPr/>
          <p:nvPr/>
        </p:nvPicPr>
        <p:blipFill>
          <a:blip r:embed="rId2"/>
          <a:stretch/>
        </p:blipFill>
        <p:spPr>
          <a:xfrm>
            <a:off x="217800" y="237600"/>
            <a:ext cx="1797480" cy="654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6" dur="indefinite" restart="never" nodeType="tmRoot">
          <p:childTnLst>
            <p:seq>
              <p:cTn id="57" dur="indefinite" nodeType="mainSeq"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6" presetSubtype="16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6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6" presetSubtype="16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6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72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11244</TotalTime>
  <Application>LibreOffice/7.0.6.2$Linux_X86_64 LibreOffice_project/00$Build-2</Application>
  <AppVersion>15.0000</AppVersion>
  <Words>301</Words>
  <Paragraphs>83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2018-12-06T13:34:06Z</dcterms:created>
  <dc:creator>serge</dc:creator>
  <dc:description/>
  <dc:language>ru-RU</dc:language>
  <cp:lastModifiedBy>Пустовойтова Полина Вадимовна</cp:lastModifiedBy>
  <cp:lastPrinted>2020-01-23T07:36:13Z</cp:lastPrinted>
  <dcterms:modified xsi:type="dcterms:W3CDTF">2023-05-23T12:53:34Z</dcterms:modified>
  <cp:revision>598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(16:9)</vt:lpwstr>
  </property>
  <property fmtid="{D5CDD505-2E9C-101B-9397-08002B2CF9AE}" pid="3" name="Slides">
    <vt:i4>9</vt:i4>
  </property>
</Properties>
</file>